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58" r:id="rId4"/>
    <p:sldId id="262" r:id="rId5"/>
    <p:sldId id="259" r:id="rId6"/>
    <p:sldId id="263" r:id="rId7"/>
    <p:sldId id="270" r:id="rId8"/>
    <p:sldId id="260" r:id="rId9"/>
    <p:sldId id="264" r:id="rId10"/>
    <p:sldId id="266" r:id="rId11"/>
    <p:sldId id="279" r:id="rId12"/>
    <p:sldId id="267" r:id="rId13"/>
    <p:sldId id="268" r:id="rId14"/>
    <p:sldId id="269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61" r:id="rId24"/>
    <p:sldId id="265" r:id="rId2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13"/>
    <p:restoredTop sz="79394"/>
  </p:normalViewPr>
  <p:slideViewPr>
    <p:cSldViewPr snapToGrid="0">
      <p:cViewPr varScale="1">
        <p:scale>
          <a:sx n="111" d="100"/>
          <a:sy n="111" d="100"/>
        </p:scale>
        <p:origin x="40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40C9F9-0C49-4CFA-987E-166330805295}" type="datetimeFigureOut">
              <a:rPr lang="ko-KR" altLang="en-US" smtClean="0"/>
              <a:t>2024. 3. 20.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A6833F-4231-436B-8C29-4F8E9CF306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5547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49772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sz="1200" b="0" i="0" dirty="0">
                <a:solidFill>
                  <a:srgbClr val="0D0D0D"/>
                </a:solidFill>
                <a:effectLst/>
                <a:latin typeface="Söhne"/>
              </a:rPr>
              <a:t>-</a:t>
            </a: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 각 입력 필드가 테이블의 셀 내에 위치하면 시각적으로 분리되어 있어 </a:t>
            </a:r>
            <a:endParaRPr lang="en-US" altLang="ko-KR" sz="1200" dirty="0">
              <a:solidFill>
                <a:srgbClr val="0D0D0D"/>
              </a:solidFill>
              <a:latin typeface="Söhne"/>
            </a:endParaRPr>
          </a:p>
          <a:p>
            <a:pPr>
              <a:lnSpc>
                <a:spcPct val="150000"/>
              </a:lnSpc>
            </a:pP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사용자가 정보를 입력하기 쉬움</a:t>
            </a:r>
            <a:endParaRPr kumimoji="1" lang="ko-KR" altLang="en-US" sz="1200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dirty="0"/>
              <a:t>-</a:t>
            </a:r>
            <a:r>
              <a:rPr kumimoji="1" lang="ko-KR" altLang="en-US" sz="1200" dirty="0"/>
              <a:t> 공간 절약 및 레이아웃 일관성 확보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21295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sz="1200" b="0" i="0" dirty="0">
                <a:solidFill>
                  <a:srgbClr val="0D0D0D"/>
                </a:solidFill>
                <a:effectLst/>
                <a:latin typeface="Söhne"/>
              </a:rPr>
              <a:t>-</a:t>
            </a: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 각 입력 필드가 테이블의 셀 내에 위치하면 시각적으로 분리되어 있어 </a:t>
            </a:r>
            <a:endParaRPr lang="en-US" altLang="ko-KR" sz="1200" dirty="0">
              <a:solidFill>
                <a:srgbClr val="0D0D0D"/>
              </a:solidFill>
              <a:latin typeface="Söhne"/>
            </a:endParaRPr>
          </a:p>
          <a:p>
            <a:pPr>
              <a:lnSpc>
                <a:spcPct val="150000"/>
              </a:lnSpc>
            </a:pP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사용자가 정보를 입력하기 쉬움</a:t>
            </a:r>
            <a:endParaRPr kumimoji="1" lang="ko-KR" altLang="en-US" sz="1200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dirty="0"/>
              <a:t>-</a:t>
            </a:r>
            <a:r>
              <a:rPr kumimoji="1" lang="ko-KR" altLang="en-US" sz="1200" dirty="0"/>
              <a:t> 공간 절약 및 레이아웃 일관성 확보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30698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sz="1200" b="0" i="0" dirty="0">
                <a:solidFill>
                  <a:srgbClr val="0D0D0D"/>
                </a:solidFill>
                <a:effectLst/>
                <a:latin typeface="Söhne"/>
              </a:rPr>
              <a:t>-</a:t>
            </a: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 각 입력 필드가 테이블의 셀 내에 위치하면 시각적으로 분리되어 있어 </a:t>
            </a:r>
            <a:endParaRPr lang="en-US" altLang="ko-KR" sz="1200" dirty="0">
              <a:solidFill>
                <a:srgbClr val="0D0D0D"/>
              </a:solidFill>
              <a:latin typeface="Söhne"/>
            </a:endParaRPr>
          </a:p>
          <a:p>
            <a:pPr>
              <a:lnSpc>
                <a:spcPct val="150000"/>
              </a:lnSpc>
            </a:pP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사용자가 정보를 입력하기 쉬움</a:t>
            </a:r>
            <a:endParaRPr kumimoji="1" lang="ko-KR" altLang="en-US" sz="1200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dirty="0"/>
              <a:t>-</a:t>
            </a:r>
            <a:r>
              <a:rPr kumimoji="1" lang="ko-KR" altLang="en-US" sz="1200" dirty="0"/>
              <a:t> 공간 절약 및 레이아웃 일관성 확보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11564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90755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8240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05012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91433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6598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69254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78422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sz="1200" b="0" i="0" dirty="0">
                <a:solidFill>
                  <a:srgbClr val="0D0D0D"/>
                </a:solidFill>
                <a:effectLst/>
                <a:latin typeface="Söhne"/>
              </a:rPr>
              <a:t>-</a:t>
            </a: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 각 입력 필드가 테이블의 셀 내에 위치하면 시각적으로 분리되어 있어 </a:t>
            </a:r>
            <a:endParaRPr lang="en-US" altLang="ko-KR" sz="1200" dirty="0">
              <a:solidFill>
                <a:srgbClr val="0D0D0D"/>
              </a:solidFill>
              <a:latin typeface="Söhne"/>
            </a:endParaRPr>
          </a:p>
          <a:p>
            <a:pPr>
              <a:lnSpc>
                <a:spcPct val="150000"/>
              </a:lnSpc>
            </a:pP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사용자가 정보를 입력하기 쉬움</a:t>
            </a:r>
            <a:endParaRPr kumimoji="1" lang="ko-KR" altLang="en-US" sz="1200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dirty="0"/>
              <a:t>-</a:t>
            </a:r>
            <a:r>
              <a:rPr kumimoji="1" lang="ko-KR" altLang="en-US" sz="1200" dirty="0"/>
              <a:t> 공간 절약 및 레이아웃 일관성 확보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04106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7C0E3E-8D5D-4F8D-ABA6-8150D14905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C5E2489-E927-43BD-8B55-53EA39DB98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EE17630-232B-411F-BC62-16530C555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D09C-3FD0-4079-8A0E-8F8B78FD6092}" type="datetimeFigureOut">
              <a:rPr lang="ko-KR" altLang="en-US" smtClean="0"/>
              <a:t>2024. 3. 20.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CEF244B-0144-4C9E-A919-628D5B8785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E35198E-0819-4B3C-82DB-A241FE1336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20905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3D66A1-1BC3-4AC9-B906-4C61F906F5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4E01D30-E2AB-4567-AD10-CBD0CA8F6E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DFCE253-18A9-41B8-94BA-81DC9CBBD5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D09C-3FD0-4079-8A0E-8F8B78FD6092}" type="datetimeFigureOut">
              <a:rPr lang="ko-KR" altLang="en-US" smtClean="0"/>
              <a:t>2024. 3. 20.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4029266-8CA8-41F4-AFB3-4AF3335609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8200091-9EBE-4922-BA55-155F0C802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98186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1E81314-2AC8-4272-8D33-6E0D3E9B07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8215786-FC7E-4E04-B3BD-017D093785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779B21F-67A8-4023-9E5A-C2255E83B0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D09C-3FD0-4079-8A0E-8F8B78FD6092}" type="datetimeFigureOut">
              <a:rPr lang="ko-KR" altLang="en-US" smtClean="0"/>
              <a:t>2024. 3. 20.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A4D0871-6DA2-4060-A146-7F894829F4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94CDB3F-7731-49C2-8996-C72DC1957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01414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0BA4AD-085E-49BB-BA3F-1343D77C5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DE264D9-F9CD-4564-ACFC-9BC67D4C6C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7826FDF-3AA6-4869-8BF4-7017419F6C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D09C-3FD0-4079-8A0E-8F8B78FD6092}" type="datetimeFigureOut">
              <a:rPr lang="ko-KR" altLang="en-US" smtClean="0"/>
              <a:t>2024. 3. 20.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41336AA-7C41-435E-A5D7-1A63F5826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1888DD1-4723-45FC-88B7-D68FE6A5C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24817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C3A200-027D-4E59-865D-2F3C59DD4E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F3EC595-175D-49A6-A32A-118637BF1E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B9C02B5-D726-4C06-B19B-170CAA986E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D09C-3FD0-4079-8A0E-8F8B78FD6092}" type="datetimeFigureOut">
              <a:rPr lang="ko-KR" altLang="en-US" smtClean="0"/>
              <a:t>2024. 3. 20.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3D2DA41-9A7C-45D3-AE0B-4BF1434B3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8678D08-8928-4F33-9D62-3D4A8A9FD7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71176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D3C230-4017-4CAF-93FE-C013FA555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1E466CD-E09F-4097-8A68-8C60208600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758BB5D-DE8A-47DB-AA2A-D2299C3E6A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48FD3E1-8AFA-4A08-8D5A-8C80E5DEEB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D09C-3FD0-4079-8A0E-8F8B78FD6092}" type="datetimeFigureOut">
              <a:rPr lang="ko-KR" altLang="en-US" smtClean="0"/>
              <a:t>2024. 3. 20.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5A5593C-477F-4ADB-82F1-7E34ADE6FA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289FD9C-ED62-4047-9D47-61DFC1465A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29119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5C143D-6DDE-4258-8C52-0B9DC9D86C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9B96004-0B6C-411B-A3A0-46E1CC255F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8C261CD-E830-4511-B14F-22D6131340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A826385-D5C8-4461-8856-50440137C4F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0DB237C-03EC-4CCE-A656-C9AB27C0ED2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3D8FF3C-823D-4A04-8B05-D4C5AB7FA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D09C-3FD0-4079-8A0E-8F8B78FD6092}" type="datetimeFigureOut">
              <a:rPr lang="ko-KR" altLang="en-US" smtClean="0"/>
              <a:t>2024. 3. 20.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549B642-D1EE-486B-8B55-2DC3FAFB1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6217F6C-DC04-4B14-8695-ED9DF5C86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14829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427DA1-BF03-40B0-AA03-2163C20B4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4A06BD8-D65B-4404-9022-D67D54369F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D09C-3FD0-4079-8A0E-8F8B78FD6092}" type="datetimeFigureOut">
              <a:rPr lang="ko-KR" altLang="en-US" smtClean="0"/>
              <a:t>2024. 3. 20.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B28C999-1DBE-4569-82CB-36B2EB330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4D6D43F-09DB-408F-8C59-09DA29FBF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24773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E677155-D176-46E1-A18D-5BBD212344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D09C-3FD0-4079-8A0E-8F8B78FD6092}" type="datetimeFigureOut">
              <a:rPr lang="ko-KR" altLang="en-US" smtClean="0"/>
              <a:t>2024. 3. 20.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83D1AB1-83CC-4DD4-9674-FD086BC2C5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B72D4FE-4C13-4F32-8E6D-2375C48DD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04542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84BFC9-6E76-4C1F-BEE1-BD10F3373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0BA9E63-8B84-4034-9BF0-EC9731E8FF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660710D-8EFD-422E-BCA1-4913D6AC9D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B4248E1-35EC-40CD-BE8A-DF8C0A37A4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D09C-3FD0-4079-8A0E-8F8B78FD6092}" type="datetimeFigureOut">
              <a:rPr lang="ko-KR" altLang="en-US" smtClean="0"/>
              <a:t>2024. 3. 20.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1282EEA-51A2-4A78-A554-D7DD23A47D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A17080C-FB41-452E-B1B5-5B6CAB03A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20196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E35B3E-5DC6-4B88-B87F-0203424C2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3DBDE2B-4FA5-4C97-A091-0668C4CAF2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0A8F7E7-4416-4012-90EC-5B5FD05F29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9C8F650-2BE9-4DAA-81C6-DB221340D6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D09C-3FD0-4079-8A0E-8F8B78FD6092}" type="datetimeFigureOut">
              <a:rPr lang="ko-KR" altLang="en-US" smtClean="0"/>
              <a:t>2024. 3. 20.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44B7F0E-B19C-4B41-BED3-909928B457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16D881D-A2AA-4C07-811F-F0D9EDC41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32021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9966CCE-A2C2-4808-92BB-E445CB43AB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B870D5-3646-4658-AC3D-CE640B9DB1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7414FE1-5AAB-49E9-96B6-DA6DD69AF1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C0D09C-3FD0-4079-8A0E-8F8B78FD6092}" type="datetimeFigureOut">
              <a:rPr lang="ko-KR" altLang="en-US" smtClean="0"/>
              <a:t>2024. 3. 20.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E1031F7-26D2-40B6-B314-76964AAFE0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BC4F4A9-7572-4663-B177-5749CCE077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01642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2804E8E-9AFC-4E39-B866-334547419AE6}"/>
              </a:ext>
            </a:extLst>
          </p:cNvPr>
          <p:cNvSpPr txBox="1"/>
          <p:nvPr/>
        </p:nvSpPr>
        <p:spPr>
          <a:xfrm>
            <a:off x="3866864" y="2844224"/>
            <a:ext cx="4458272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0" b="1" dirty="0">
                <a:latin typeface="+mn-ea"/>
              </a:rPr>
              <a:t>BBANG</a:t>
            </a:r>
            <a:r>
              <a:rPr lang="ko-KR" altLang="en-US" sz="7000" b="1" dirty="0">
                <a:latin typeface="+mn-ea"/>
              </a:rPr>
              <a:t>끗</a:t>
            </a:r>
            <a:r>
              <a:rPr lang="en-US" altLang="ko-KR" sz="7000" b="1" dirty="0">
                <a:latin typeface="+mn-ea"/>
              </a:rPr>
              <a:t>.</a:t>
            </a:r>
            <a:endParaRPr lang="ko-KR" altLang="en-US" sz="7000" b="1" dirty="0"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779160-AD8F-4DB6-8742-61B3EAE6C0CA}"/>
              </a:ext>
            </a:extLst>
          </p:cNvPr>
          <p:cNvSpPr txBox="1"/>
          <p:nvPr/>
        </p:nvSpPr>
        <p:spPr>
          <a:xfrm>
            <a:off x="3866864" y="2806152"/>
            <a:ext cx="25891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chemeClr val="bg1">
                    <a:lumMod val="50000"/>
                  </a:schemeClr>
                </a:solidFill>
              </a:rPr>
              <a:t>환경 캠페인 게시판 웹 서비스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01787E-2BEF-4D82-B35D-EBAA3DE8D1AF}"/>
              </a:ext>
            </a:extLst>
          </p:cNvPr>
          <p:cNvSpPr txBox="1"/>
          <p:nvPr/>
        </p:nvSpPr>
        <p:spPr>
          <a:xfrm>
            <a:off x="5030644" y="3897958"/>
            <a:ext cx="21307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accent6"/>
                </a:solidFill>
                <a:latin typeface="+mn-ea"/>
              </a:rPr>
              <a:t>상호형</a:t>
            </a:r>
            <a:r>
              <a:rPr lang="en-US" altLang="ko-KR" sz="1400" dirty="0">
                <a:solidFill>
                  <a:schemeClr val="accent6"/>
                </a:solidFill>
                <a:latin typeface="+mn-ea"/>
              </a:rPr>
              <a:t> : </a:t>
            </a:r>
            <a:r>
              <a:rPr lang="ko-KR" altLang="en-US" sz="1400" dirty="0">
                <a:solidFill>
                  <a:schemeClr val="accent6"/>
                </a:solidFill>
                <a:latin typeface="+mn-ea"/>
              </a:rPr>
              <a:t>김지수 </a:t>
            </a:r>
            <a:r>
              <a:rPr lang="en-US" altLang="ko-KR" sz="1400" dirty="0">
                <a:solidFill>
                  <a:schemeClr val="accent6"/>
                </a:solidFill>
                <a:latin typeface="+mn-ea"/>
              </a:rPr>
              <a:t>: </a:t>
            </a:r>
            <a:r>
              <a:rPr lang="ko-KR" altLang="en-US" sz="1400" dirty="0">
                <a:solidFill>
                  <a:schemeClr val="accent6"/>
                </a:solidFill>
                <a:latin typeface="+mn-ea"/>
              </a:rPr>
              <a:t>김민호</a:t>
            </a: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B654328B-7E47-4848-A494-864EFA64DCCF}"/>
              </a:ext>
            </a:extLst>
          </p:cNvPr>
          <p:cNvSpPr/>
          <p:nvPr/>
        </p:nvSpPr>
        <p:spPr>
          <a:xfrm>
            <a:off x="5042393" y="2781585"/>
            <a:ext cx="45722" cy="4572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FFC2A1B3-2468-4485-BE13-75F9F3379A72}"/>
              </a:ext>
            </a:extLst>
          </p:cNvPr>
          <p:cNvSpPr/>
          <p:nvPr/>
        </p:nvSpPr>
        <p:spPr>
          <a:xfrm>
            <a:off x="5204643" y="2781585"/>
            <a:ext cx="45722" cy="4572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88B75D09-3C25-48B9-BE49-74880C520090}"/>
              </a:ext>
            </a:extLst>
          </p:cNvPr>
          <p:cNvSpPr/>
          <p:nvPr/>
        </p:nvSpPr>
        <p:spPr>
          <a:xfrm>
            <a:off x="5366892" y="2781585"/>
            <a:ext cx="45722" cy="4572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89239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2044599" cy="26161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3-3. URL Mapping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ERD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상세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3-5.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기술설명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33105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회원가입 및 로그인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 descr="텍스트, 스크린샷, 영수증, 폰트이(가) 표시된 사진&#10;&#10;자동 생성된 설명">
            <a:extLst>
              <a:ext uri="{FF2B5EF4-FFF2-40B4-BE49-F238E27FC236}">
                <a16:creationId xmlns:a16="http://schemas.microsoft.com/office/drawing/2014/main" id="{DA33A706-FE5F-30DA-BD72-5280764728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7160" y="3372546"/>
            <a:ext cx="2277615" cy="2526327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3" name="그림 2" descr="원, 스크린샷, 로고, 디자인이(가) 표시된 사진&#10;&#10;자동 생성된 설명">
            <a:extLst>
              <a:ext uri="{FF2B5EF4-FFF2-40B4-BE49-F238E27FC236}">
                <a16:creationId xmlns:a16="http://schemas.microsoft.com/office/drawing/2014/main" id="{D3B5AA32-B462-2628-41B1-AC9F33B6D6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7160" y="1691927"/>
            <a:ext cx="2277615" cy="1557507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B98AF27-F8F7-6A05-A54E-78A2AEA38C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2179" y="1681037"/>
            <a:ext cx="2869330" cy="421783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8" name="그림 7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A56FA5AB-FC66-6BE2-2569-7A7886A5BC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5505" y="1691926"/>
            <a:ext cx="2775944" cy="420694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351501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2044599" cy="26161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3-3. URL Mapping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ERD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상세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3-5.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기술설명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캠페인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 descr="텍스트, 스크린샷, 영수증, 디자인이(가) 표시된 사진&#10;&#10;자동 생성된 설명">
            <a:extLst>
              <a:ext uri="{FF2B5EF4-FFF2-40B4-BE49-F238E27FC236}">
                <a16:creationId xmlns:a16="http://schemas.microsoft.com/office/drawing/2014/main" id="{B1501774-4EA6-3970-6F38-4075538F81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4096" y="2129746"/>
            <a:ext cx="2178609" cy="3165574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13" name="그림 12" descr="텍스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F7F6D849-AC0B-984E-0381-728BC25EEE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5970" y="2129748"/>
            <a:ext cx="2104102" cy="316557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33FB73DB-C36D-77D1-4732-6EB5CBFBCC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2649" y="2129746"/>
            <a:ext cx="2178870" cy="316557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17" name="그림 16" descr="텍스트, 스크린샷, 영수증, 디자인이(가) 표시된 사진&#10;&#10;자동 생성된 설명">
            <a:extLst>
              <a:ext uri="{FF2B5EF4-FFF2-40B4-BE49-F238E27FC236}">
                <a16:creationId xmlns:a16="http://schemas.microsoft.com/office/drawing/2014/main" id="{31DF8D72-850E-656E-DB27-1D02CA3A77A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5282" y="2129746"/>
            <a:ext cx="2484793" cy="316557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9335611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2276585" cy="26161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3-3. URL Mapping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ERD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상세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3-5.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기술설명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25234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URL Mapping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5D8D7C7-2E5E-4CB5-A609-562E604224CF}"/>
              </a:ext>
            </a:extLst>
          </p:cNvPr>
          <p:cNvSpPr txBox="1"/>
          <p:nvPr/>
        </p:nvSpPr>
        <p:spPr>
          <a:xfrm>
            <a:off x="5000941" y="1795789"/>
            <a:ext cx="8162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/Login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4C0998-42DC-4490-B070-8CAEECA31A16}"/>
              </a:ext>
            </a:extLst>
          </p:cNvPr>
          <p:cNvSpPr txBox="1"/>
          <p:nvPr/>
        </p:nvSpPr>
        <p:spPr>
          <a:xfrm>
            <a:off x="5000941" y="2211893"/>
            <a:ext cx="19907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/Register/personal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AA3EF9-FC80-47A8-9E17-A43C4CADC9A1}"/>
              </a:ext>
            </a:extLst>
          </p:cNvPr>
          <p:cNvSpPr txBox="1"/>
          <p:nvPr/>
        </p:nvSpPr>
        <p:spPr>
          <a:xfrm>
            <a:off x="5000941" y="2479498"/>
            <a:ext cx="20976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/Register/corporate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769876D-673E-41C8-BA14-499D50147B95}"/>
              </a:ext>
            </a:extLst>
          </p:cNvPr>
          <p:cNvSpPr txBox="1"/>
          <p:nvPr/>
        </p:nvSpPr>
        <p:spPr>
          <a:xfrm>
            <a:off x="5000941" y="2747103"/>
            <a:ext cx="17416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/Register/group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E81070E-87C2-41AA-B6B5-C9F325674A0E}"/>
              </a:ext>
            </a:extLst>
          </p:cNvPr>
          <p:cNvSpPr txBox="1"/>
          <p:nvPr/>
        </p:nvSpPr>
        <p:spPr>
          <a:xfrm>
            <a:off x="5000941" y="3558667"/>
            <a:ext cx="12225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/campaign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3227D58-FBAD-45B3-BD3F-E1B7E7D2F16E}"/>
              </a:ext>
            </a:extLst>
          </p:cNvPr>
          <p:cNvSpPr txBox="1"/>
          <p:nvPr/>
        </p:nvSpPr>
        <p:spPr>
          <a:xfrm>
            <a:off x="6836870" y="3907785"/>
            <a:ext cx="21843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/campaign/detail/:id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0F4FFBF-E9F3-441E-9A5D-FC026025A2D1}"/>
              </a:ext>
            </a:extLst>
          </p:cNvPr>
          <p:cNvSpPr txBox="1"/>
          <p:nvPr/>
        </p:nvSpPr>
        <p:spPr>
          <a:xfrm>
            <a:off x="9464142" y="4247523"/>
            <a:ext cx="21143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/campaign/form/:id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2E6E7A6-19CC-49F6-97AF-4B9003B179E2}"/>
              </a:ext>
            </a:extLst>
          </p:cNvPr>
          <p:cNvSpPr txBox="1"/>
          <p:nvPr/>
        </p:nvSpPr>
        <p:spPr>
          <a:xfrm>
            <a:off x="5000941" y="4931915"/>
            <a:ext cx="18540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/</a:t>
            </a:r>
            <a:r>
              <a:rPr lang="en-US" altLang="ko-KR" sz="1600" b="1" dirty="0" err="1">
                <a:latin typeface="+mj-ea"/>
                <a:ea typeface="+mj-ea"/>
              </a:rPr>
              <a:t>carbonFootprint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CEC42EF-9402-4C03-B87D-ADF89805FE84}"/>
              </a:ext>
            </a:extLst>
          </p:cNvPr>
          <p:cNvSpPr txBox="1"/>
          <p:nvPr/>
        </p:nvSpPr>
        <p:spPr>
          <a:xfrm>
            <a:off x="5000941" y="5691794"/>
            <a:ext cx="10526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/</a:t>
            </a:r>
            <a:r>
              <a:rPr lang="en-US" altLang="ko-KR" sz="1600" b="1" dirty="0" err="1">
                <a:latin typeface="+mj-ea"/>
                <a:ea typeface="+mj-ea"/>
              </a:rPr>
              <a:t>mypage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F5A8AF-2E3C-4493-A90B-B7A9B363FED0}"/>
              </a:ext>
            </a:extLst>
          </p:cNvPr>
          <p:cNvSpPr txBox="1"/>
          <p:nvPr/>
        </p:nvSpPr>
        <p:spPr>
          <a:xfrm>
            <a:off x="9464142" y="3907785"/>
            <a:ext cx="20160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/campaign/edit/:id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4639667-4FBF-4697-8501-BE0BF8111099}"/>
              </a:ext>
            </a:extLst>
          </p:cNvPr>
          <p:cNvSpPr txBox="1"/>
          <p:nvPr/>
        </p:nvSpPr>
        <p:spPr>
          <a:xfrm>
            <a:off x="6836870" y="3558667"/>
            <a:ext cx="18026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/campaign/write</a:t>
            </a:r>
            <a:endParaRPr lang="ko-KR" altLang="en-US" sz="1600" b="1" dirty="0">
              <a:latin typeface="+mj-ea"/>
              <a:ea typeface="+mj-ea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61380A6D-94BB-43DF-A218-826F5FB01853}"/>
              </a:ext>
            </a:extLst>
          </p:cNvPr>
          <p:cNvCxnSpPr>
            <a:stCxn id="19" idx="3"/>
            <a:endCxn id="25" idx="1"/>
          </p:cNvCxnSpPr>
          <p:nvPr/>
        </p:nvCxnSpPr>
        <p:spPr>
          <a:xfrm>
            <a:off x="6223520" y="3727944"/>
            <a:ext cx="613350" cy="0"/>
          </a:xfrm>
          <a:prstGeom prst="straightConnector1">
            <a:avLst/>
          </a:prstGeom>
          <a:ln w="12700">
            <a:solidFill>
              <a:schemeClr val="accent6">
                <a:lumMod val="50000"/>
              </a:schemeClr>
            </a:solidFill>
            <a:prstDash val="solid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74B10E50-7DDE-4F63-9C4D-D558D458A16D}"/>
              </a:ext>
            </a:extLst>
          </p:cNvPr>
          <p:cNvCxnSpPr>
            <a:stCxn id="20" idx="3"/>
            <a:endCxn id="24" idx="1"/>
          </p:cNvCxnSpPr>
          <p:nvPr/>
        </p:nvCxnSpPr>
        <p:spPr>
          <a:xfrm>
            <a:off x="9021251" y="4077062"/>
            <a:ext cx="442891" cy="0"/>
          </a:xfrm>
          <a:prstGeom prst="straightConnector1">
            <a:avLst/>
          </a:prstGeom>
          <a:ln w="12700">
            <a:solidFill>
              <a:schemeClr val="accent6">
                <a:lumMod val="50000"/>
              </a:schemeClr>
            </a:solidFill>
            <a:prstDash val="solid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연결선: 꺾임 27">
            <a:extLst>
              <a:ext uri="{FF2B5EF4-FFF2-40B4-BE49-F238E27FC236}">
                <a16:creationId xmlns:a16="http://schemas.microsoft.com/office/drawing/2014/main" id="{4F8CBEF3-4C7E-43DE-BBFC-00C25CF660CE}"/>
              </a:ext>
            </a:extLst>
          </p:cNvPr>
          <p:cNvCxnSpPr>
            <a:stCxn id="20" idx="3"/>
            <a:endCxn id="21" idx="1"/>
          </p:cNvCxnSpPr>
          <p:nvPr/>
        </p:nvCxnSpPr>
        <p:spPr>
          <a:xfrm>
            <a:off x="9021251" y="4077062"/>
            <a:ext cx="442891" cy="339738"/>
          </a:xfrm>
          <a:prstGeom prst="bentConnector3">
            <a:avLst/>
          </a:prstGeom>
          <a:ln w="12700">
            <a:solidFill>
              <a:schemeClr val="accent6">
                <a:lumMod val="50000"/>
              </a:schemeClr>
            </a:solidFill>
            <a:prstDash val="solid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C45EDF9D-73CD-428F-93AE-90411B63934F}"/>
              </a:ext>
            </a:extLst>
          </p:cNvPr>
          <p:cNvCxnSpPr>
            <a:stCxn id="19" idx="3"/>
            <a:endCxn id="20" idx="1"/>
          </p:cNvCxnSpPr>
          <p:nvPr/>
        </p:nvCxnSpPr>
        <p:spPr>
          <a:xfrm>
            <a:off x="6223520" y="3727944"/>
            <a:ext cx="613350" cy="349118"/>
          </a:xfrm>
          <a:prstGeom prst="bentConnector3">
            <a:avLst/>
          </a:prstGeom>
          <a:ln w="12700">
            <a:solidFill>
              <a:schemeClr val="accent6">
                <a:lumMod val="50000"/>
              </a:schemeClr>
            </a:solidFill>
            <a:prstDash val="solid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제목 3">
            <a:extLst>
              <a:ext uri="{FF2B5EF4-FFF2-40B4-BE49-F238E27FC236}">
                <a16:creationId xmlns:a16="http://schemas.microsoft.com/office/drawing/2014/main" id="{6BAE86C3-DE22-4083-948A-F27FFD997F74}"/>
              </a:ext>
            </a:extLst>
          </p:cNvPr>
          <p:cNvSpPr txBox="1">
            <a:spLocks/>
          </p:cNvSpPr>
          <p:nvPr/>
        </p:nvSpPr>
        <p:spPr>
          <a:xfrm>
            <a:off x="2755137" y="3272430"/>
            <a:ext cx="1032002" cy="42618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dirty="0">
                <a:solidFill>
                  <a:schemeClr val="accent6"/>
                </a:solidFill>
                <a:latin typeface="맑은고딕"/>
              </a:rPr>
              <a:t>User</a:t>
            </a:r>
            <a:endParaRPr lang="ko-KR" altLang="en-US" dirty="0">
              <a:solidFill>
                <a:schemeClr val="accent6"/>
              </a:solidFill>
              <a:latin typeface="맑은고딕"/>
            </a:endParaRPr>
          </a:p>
        </p:txBody>
      </p: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4A4D7A70-B21B-4D99-819B-FADB652E27ED}"/>
              </a:ext>
            </a:extLst>
          </p:cNvPr>
          <p:cNvCxnSpPr>
            <a:stCxn id="30" idx="3"/>
            <a:endCxn id="13" idx="1"/>
          </p:cNvCxnSpPr>
          <p:nvPr/>
        </p:nvCxnSpPr>
        <p:spPr>
          <a:xfrm flipV="1">
            <a:off x="3787139" y="1965066"/>
            <a:ext cx="1213802" cy="1520456"/>
          </a:xfrm>
          <a:prstGeom prst="bentConnector3">
            <a:avLst/>
          </a:prstGeom>
          <a:ln w="12700">
            <a:solidFill>
              <a:schemeClr val="accent6">
                <a:lumMod val="50000"/>
              </a:schemeClr>
            </a:solidFill>
            <a:prstDash val="solid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40DF8D6C-A018-4800-8D09-7EFD7C4B7600}"/>
              </a:ext>
            </a:extLst>
          </p:cNvPr>
          <p:cNvCxnSpPr>
            <a:stCxn id="30" idx="3"/>
            <a:endCxn id="14" idx="1"/>
          </p:cNvCxnSpPr>
          <p:nvPr/>
        </p:nvCxnSpPr>
        <p:spPr>
          <a:xfrm flipV="1">
            <a:off x="3787139" y="2381170"/>
            <a:ext cx="1213802" cy="1104352"/>
          </a:xfrm>
          <a:prstGeom prst="bentConnector3">
            <a:avLst/>
          </a:prstGeom>
          <a:ln w="12700">
            <a:solidFill>
              <a:schemeClr val="accent6">
                <a:lumMod val="50000"/>
              </a:schemeClr>
            </a:solidFill>
            <a:prstDash val="solid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연결선: 꺾임 32">
            <a:extLst>
              <a:ext uri="{FF2B5EF4-FFF2-40B4-BE49-F238E27FC236}">
                <a16:creationId xmlns:a16="http://schemas.microsoft.com/office/drawing/2014/main" id="{591FF9B8-A8D2-41EA-8720-17183DC35B32}"/>
              </a:ext>
            </a:extLst>
          </p:cNvPr>
          <p:cNvCxnSpPr>
            <a:stCxn id="30" idx="3"/>
            <a:endCxn id="17" idx="1"/>
          </p:cNvCxnSpPr>
          <p:nvPr/>
        </p:nvCxnSpPr>
        <p:spPr>
          <a:xfrm flipV="1">
            <a:off x="3787139" y="2648775"/>
            <a:ext cx="1213802" cy="836747"/>
          </a:xfrm>
          <a:prstGeom prst="bentConnector3">
            <a:avLst/>
          </a:prstGeom>
          <a:ln w="12700">
            <a:solidFill>
              <a:schemeClr val="accent6">
                <a:lumMod val="50000"/>
              </a:schemeClr>
            </a:solidFill>
            <a:prstDash val="solid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CB60F775-4E43-4E17-834F-C3B9EC9DBFFC}"/>
              </a:ext>
            </a:extLst>
          </p:cNvPr>
          <p:cNvCxnSpPr>
            <a:stCxn id="30" idx="3"/>
            <a:endCxn id="18" idx="1"/>
          </p:cNvCxnSpPr>
          <p:nvPr/>
        </p:nvCxnSpPr>
        <p:spPr>
          <a:xfrm flipV="1">
            <a:off x="3787139" y="2916380"/>
            <a:ext cx="1213802" cy="569142"/>
          </a:xfrm>
          <a:prstGeom prst="bentConnector3">
            <a:avLst/>
          </a:prstGeom>
          <a:ln w="12700">
            <a:solidFill>
              <a:schemeClr val="accent6">
                <a:lumMod val="50000"/>
              </a:schemeClr>
            </a:solidFill>
            <a:prstDash val="solid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연결선: 꺾임 34">
            <a:extLst>
              <a:ext uri="{FF2B5EF4-FFF2-40B4-BE49-F238E27FC236}">
                <a16:creationId xmlns:a16="http://schemas.microsoft.com/office/drawing/2014/main" id="{27EC50E9-2BC9-4628-864A-66BDB2EEE194}"/>
              </a:ext>
            </a:extLst>
          </p:cNvPr>
          <p:cNvCxnSpPr>
            <a:stCxn id="30" idx="3"/>
            <a:endCxn id="19" idx="1"/>
          </p:cNvCxnSpPr>
          <p:nvPr/>
        </p:nvCxnSpPr>
        <p:spPr>
          <a:xfrm>
            <a:off x="3787139" y="3485522"/>
            <a:ext cx="1213802" cy="242422"/>
          </a:xfrm>
          <a:prstGeom prst="bentConnector3">
            <a:avLst/>
          </a:prstGeom>
          <a:ln w="12700">
            <a:solidFill>
              <a:schemeClr val="accent6">
                <a:lumMod val="50000"/>
              </a:schemeClr>
            </a:solidFill>
            <a:prstDash val="solid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60408C00-AE0F-4237-B150-6506EC5C36CE}"/>
              </a:ext>
            </a:extLst>
          </p:cNvPr>
          <p:cNvCxnSpPr>
            <a:stCxn id="30" idx="3"/>
            <a:endCxn id="22" idx="1"/>
          </p:cNvCxnSpPr>
          <p:nvPr/>
        </p:nvCxnSpPr>
        <p:spPr>
          <a:xfrm>
            <a:off x="3787139" y="3485522"/>
            <a:ext cx="1213802" cy="1615670"/>
          </a:xfrm>
          <a:prstGeom prst="bentConnector3">
            <a:avLst/>
          </a:prstGeom>
          <a:ln w="12700">
            <a:solidFill>
              <a:schemeClr val="accent6">
                <a:lumMod val="50000"/>
              </a:schemeClr>
            </a:solidFill>
            <a:prstDash val="solid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연결선: 꺾임 36">
            <a:extLst>
              <a:ext uri="{FF2B5EF4-FFF2-40B4-BE49-F238E27FC236}">
                <a16:creationId xmlns:a16="http://schemas.microsoft.com/office/drawing/2014/main" id="{451AD617-C427-406A-A8D0-D187DD95F2DC}"/>
              </a:ext>
            </a:extLst>
          </p:cNvPr>
          <p:cNvCxnSpPr>
            <a:stCxn id="30" idx="3"/>
            <a:endCxn id="23" idx="1"/>
          </p:cNvCxnSpPr>
          <p:nvPr/>
        </p:nvCxnSpPr>
        <p:spPr>
          <a:xfrm>
            <a:off x="3787139" y="3485522"/>
            <a:ext cx="1213802" cy="2375549"/>
          </a:xfrm>
          <a:prstGeom prst="bentConnector3">
            <a:avLst/>
          </a:prstGeom>
          <a:ln w="12700">
            <a:solidFill>
              <a:schemeClr val="accent6">
                <a:lumMod val="50000"/>
              </a:schemeClr>
            </a:solidFill>
            <a:prstDash val="solid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68351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2053767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ERD </a:t>
            </a:r>
            <a:r>
              <a:rPr lang="ko-KR" altLang="en-US" b="1" dirty="0">
                <a:solidFill>
                  <a:schemeClr val="accent6"/>
                </a:solidFill>
              </a:rPr>
              <a:t>상세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3-5.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기술설명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17251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ERD </a:t>
            </a:r>
            <a:r>
              <a:rPr lang="ko-KR" altLang="en-US" sz="2800" b="1" dirty="0"/>
              <a:t>상세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그림 37">
            <a:extLst>
              <a:ext uri="{FF2B5EF4-FFF2-40B4-BE49-F238E27FC236}">
                <a16:creationId xmlns:a16="http://schemas.microsoft.com/office/drawing/2014/main" id="{7B184572-6AD6-4681-82C6-1549AF2BE8A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1485" y="1413934"/>
            <a:ext cx="9291040" cy="4673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0997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2053767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ERD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상세</a:t>
            </a:r>
          </a:p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3-5. </a:t>
            </a:r>
            <a:r>
              <a:rPr lang="ko-KR" altLang="en-US" b="1" dirty="0">
                <a:solidFill>
                  <a:schemeClr val="accent6"/>
                </a:solidFill>
              </a:rPr>
              <a:t>기능 소개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메인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0D5E90F-1D92-631F-46DC-38C13A526C18}"/>
              </a:ext>
            </a:extLst>
          </p:cNvPr>
          <p:cNvSpPr txBox="1"/>
          <p:nvPr/>
        </p:nvSpPr>
        <p:spPr>
          <a:xfrm>
            <a:off x="3437899" y="2537876"/>
            <a:ext cx="26581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+mj-ea"/>
                <a:ea typeface="+mj-ea"/>
              </a:rPr>
              <a:t>등록된 캠페인 게시글 노출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F411497-B782-C3C4-E95B-F14924FF9D56}"/>
              </a:ext>
            </a:extLst>
          </p:cNvPr>
          <p:cNvGrpSpPr/>
          <p:nvPr/>
        </p:nvGrpSpPr>
        <p:grpSpPr>
          <a:xfrm>
            <a:off x="3596768" y="3031188"/>
            <a:ext cx="2158093" cy="307777"/>
            <a:chOff x="1522374" y="1735254"/>
            <a:chExt cx="2158093" cy="307777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C145E54-72B7-531A-8C34-5906DCEBAE83}"/>
                </a:ext>
              </a:extLst>
            </p:cNvPr>
            <p:cNvSpPr txBox="1"/>
            <p:nvPr/>
          </p:nvSpPr>
          <p:spPr>
            <a:xfrm>
              <a:off x="1574762" y="1735254"/>
              <a:ext cx="21057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+mj-ea"/>
                  <a:ea typeface="+mj-ea"/>
                </a:rPr>
                <a:t>Swiper</a:t>
              </a:r>
              <a:r>
                <a:rPr lang="ko-KR" altLang="en-US" sz="1400" dirty="0">
                  <a:latin typeface="+mj-ea"/>
                  <a:ea typeface="+mj-ea"/>
                </a:rPr>
                <a:t> 라이브러리 활용</a:t>
              </a: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FEFED445-464D-74D3-A4C4-66B4B84FC737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pic>
        <p:nvPicPr>
          <p:cNvPr id="22" name="그림 21" descr="텍스트, 스크린샷, 운영 체제, 소프트웨어이(가) 표시된 사진&#10;&#10;자동 생성된 설명">
            <a:extLst>
              <a:ext uri="{FF2B5EF4-FFF2-40B4-BE49-F238E27FC236}">
                <a16:creationId xmlns:a16="http://schemas.microsoft.com/office/drawing/2014/main" id="{E585FBB2-59A7-4D71-6BFB-280E20CABE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0297" y="630043"/>
            <a:ext cx="2935349" cy="5903313"/>
          </a:xfrm>
          <a:prstGeom prst="rect">
            <a:avLst/>
          </a:prstGeom>
        </p:spPr>
      </p:pic>
      <p:sp>
        <p:nvSpPr>
          <p:cNvPr id="25" name="右箭头 54">
            <a:extLst>
              <a:ext uri="{FF2B5EF4-FFF2-40B4-BE49-F238E27FC236}">
                <a16:creationId xmlns:a16="http://schemas.microsoft.com/office/drawing/2014/main" id="{AC41A9C2-E01A-42F2-9A1D-DEDAA76AFC64}"/>
              </a:ext>
            </a:extLst>
          </p:cNvPr>
          <p:cNvSpPr/>
          <p:nvPr/>
        </p:nvSpPr>
        <p:spPr>
          <a:xfrm rot="10800000">
            <a:off x="6828638" y="2780611"/>
            <a:ext cx="641445" cy="191069"/>
          </a:xfrm>
          <a:prstGeom prst="rightArrow">
            <a:avLst>
              <a:gd name="adj1" fmla="val 50000"/>
              <a:gd name="adj2" fmla="val 6481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06" rIns="91418" bIns="45706" anchor="ctr"/>
          <a:lstStyle/>
          <a:p>
            <a:pPr algn="ctr" defTabSz="685165">
              <a:defRPr/>
            </a:pPr>
            <a:endParaRPr lang="zh-CN" altLang="en-US" sz="1735">
              <a:solidFill>
                <a:prstClr val="white"/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Source Han Sans SC"/>
            </a:endParaRPr>
          </a:p>
        </p:txBody>
      </p:sp>
      <p:sp>
        <p:nvSpPr>
          <p:cNvPr id="26" name="右箭头 54">
            <a:extLst>
              <a:ext uri="{FF2B5EF4-FFF2-40B4-BE49-F238E27FC236}">
                <a16:creationId xmlns:a16="http://schemas.microsoft.com/office/drawing/2014/main" id="{91C2486E-4B4F-F40D-33C0-79A63D2CB4E9}"/>
              </a:ext>
            </a:extLst>
          </p:cNvPr>
          <p:cNvSpPr/>
          <p:nvPr/>
        </p:nvSpPr>
        <p:spPr>
          <a:xfrm rot="10800000">
            <a:off x="6828638" y="4418911"/>
            <a:ext cx="641445" cy="191069"/>
          </a:xfrm>
          <a:prstGeom prst="rightArrow">
            <a:avLst>
              <a:gd name="adj1" fmla="val 50000"/>
              <a:gd name="adj2" fmla="val 6481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06" rIns="91418" bIns="45706" anchor="ctr"/>
          <a:lstStyle/>
          <a:p>
            <a:pPr algn="ctr" defTabSz="685165">
              <a:defRPr/>
            </a:pPr>
            <a:endParaRPr lang="zh-CN" altLang="en-US" sz="1735">
              <a:solidFill>
                <a:prstClr val="white"/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Source Han Sans SC"/>
            </a:endParaRPr>
          </a:p>
        </p:txBody>
      </p:sp>
    </p:spTree>
    <p:extLst>
      <p:ext uri="{BB962C8B-B14F-4D97-AF65-F5344CB8AC3E}">
        <p14:creationId xmlns:p14="http://schemas.microsoft.com/office/powerpoint/2010/main" val="3215130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1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2053767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ERD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상세</a:t>
            </a:r>
          </a:p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3-5. </a:t>
            </a:r>
            <a:r>
              <a:rPr lang="ko-KR" altLang="en-US" b="1" dirty="0">
                <a:solidFill>
                  <a:schemeClr val="accent6"/>
                </a:solidFill>
              </a:rPr>
              <a:t>기능 소개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21066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캠페인 목록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 descr="텍스트, 폰트, 스크린샷, 번호이(가) 표시된 사진&#10;&#10;자동 생성된 설명">
            <a:extLst>
              <a:ext uri="{FF2B5EF4-FFF2-40B4-BE49-F238E27FC236}">
                <a16:creationId xmlns:a16="http://schemas.microsoft.com/office/drawing/2014/main" id="{CCDEBE6B-3EB6-137A-A1A1-CAFE3A5992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6074" y="2567554"/>
            <a:ext cx="3453762" cy="861446"/>
          </a:xfrm>
          <a:prstGeom prst="rect">
            <a:avLst/>
          </a:prstGeom>
        </p:spPr>
      </p:pic>
      <p:pic>
        <p:nvPicPr>
          <p:cNvPr id="3" name="그림 2" descr="폰트, 디자인, 타이포그래피이(가) 표시된 사진&#10;&#10;자동 생성된 설명">
            <a:extLst>
              <a:ext uri="{FF2B5EF4-FFF2-40B4-BE49-F238E27FC236}">
                <a16:creationId xmlns:a16="http://schemas.microsoft.com/office/drawing/2014/main" id="{702CC906-FEC8-BF38-C689-03C0E39D75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6074" y="4535933"/>
            <a:ext cx="2693307" cy="770606"/>
          </a:xfrm>
          <a:prstGeom prst="rect">
            <a:avLst/>
          </a:prstGeom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75ECD373-6EC9-0AB6-7D87-1578E81B2118}"/>
              </a:ext>
            </a:extLst>
          </p:cNvPr>
          <p:cNvGrpSpPr/>
          <p:nvPr/>
        </p:nvGrpSpPr>
        <p:grpSpPr>
          <a:xfrm>
            <a:off x="3100099" y="3596027"/>
            <a:ext cx="1354347" cy="307777"/>
            <a:chOff x="1522374" y="1735254"/>
            <a:chExt cx="1354347" cy="307777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A241055-9E43-6240-E54E-8A12204649E6}"/>
                </a:ext>
              </a:extLst>
            </p:cNvPr>
            <p:cNvSpPr txBox="1"/>
            <p:nvPr/>
          </p:nvSpPr>
          <p:spPr>
            <a:xfrm>
              <a:off x="1574762" y="1735254"/>
              <a:ext cx="13019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rgbClr val="0D0D0D"/>
                  </a:solidFill>
                  <a:latin typeface="Söhne"/>
                  <a:ea typeface="+mj-ea"/>
                </a:rPr>
                <a:t>회원유형별 탭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D2C6D136-54E9-AE56-AE5B-50E44B5DA6F6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pic>
        <p:nvPicPr>
          <p:cNvPr id="28" name="그림 27" descr="텍스트, 스크린샷, 웹 페이지, 웹사이트이(가) 표시된 사진&#10;&#10;자동 생성된 설명">
            <a:extLst>
              <a:ext uri="{FF2B5EF4-FFF2-40B4-BE49-F238E27FC236}">
                <a16:creationId xmlns:a16="http://schemas.microsoft.com/office/drawing/2014/main" id="{E269596D-4787-6297-B6A9-127A76D130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7351" y="324644"/>
            <a:ext cx="4204938" cy="6348324"/>
          </a:xfrm>
          <a:prstGeom prst="rect">
            <a:avLst/>
          </a:prstGeom>
        </p:spPr>
      </p:pic>
      <p:sp>
        <p:nvSpPr>
          <p:cNvPr id="29" name="右箭头 54">
            <a:extLst>
              <a:ext uri="{FF2B5EF4-FFF2-40B4-BE49-F238E27FC236}">
                <a16:creationId xmlns:a16="http://schemas.microsoft.com/office/drawing/2014/main" id="{2F7820FC-21B2-452F-9E61-D8485C696DAF}"/>
              </a:ext>
            </a:extLst>
          </p:cNvPr>
          <p:cNvSpPr/>
          <p:nvPr/>
        </p:nvSpPr>
        <p:spPr>
          <a:xfrm rot="10800000">
            <a:off x="6828638" y="2780611"/>
            <a:ext cx="641445" cy="191069"/>
          </a:xfrm>
          <a:prstGeom prst="rightArrow">
            <a:avLst>
              <a:gd name="adj1" fmla="val 50000"/>
              <a:gd name="adj2" fmla="val 6481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06" rIns="91418" bIns="45706" anchor="ctr"/>
          <a:lstStyle/>
          <a:p>
            <a:pPr algn="ctr" defTabSz="685165">
              <a:defRPr/>
            </a:pPr>
            <a:endParaRPr lang="zh-CN" altLang="en-US" sz="1735">
              <a:solidFill>
                <a:prstClr val="white"/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Source Han Sans SC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C75FE7F5-5AF7-2022-0925-D4B4B4C5257F}"/>
              </a:ext>
            </a:extLst>
          </p:cNvPr>
          <p:cNvGrpSpPr/>
          <p:nvPr/>
        </p:nvGrpSpPr>
        <p:grpSpPr>
          <a:xfrm>
            <a:off x="3100099" y="5267568"/>
            <a:ext cx="1314272" cy="307777"/>
            <a:chOff x="1522374" y="1735254"/>
            <a:chExt cx="1314272" cy="307777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DAB7AD4-F6BE-9753-ADEA-CD113300E34D}"/>
                </a:ext>
              </a:extLst>
            </p:cNvPr>
            <p:cNvSpPr txBox="1"/>
            <p:nvPr/>
          </p:nvSpPr>
          <p:spPr>
            <a:xfrm>
              <a:off x="1574762" y="1735254"/>
              <a:ext cx="126188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err="1">
                  <a:solidFill>
                    <a:srgbClr val="0D0D0D"/>
                  </a:solidFill>
                  <a:latin typeface="Söhne"/>
                  <a:ea typeface="+mj-ea"/>
                </a:rPr>
                <a:t>페이지네이션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7D87754B-0B67-475F-1D08-0D6DDD6F4FB1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pic>
        <p:nvPicPr>
          <p:cNvPr id="34" name="그림 33" descr="텍스트, 화이트, 폰트, 직사각형이(가) 표시된 사진&#10;&#10;자동 생성된 설명">
            <a:extLst>
              <a:ext uri="{FF2B5EF4-FFF2-40B4-BE49-F238E27FC236}">
                <a16:creationId xmlns:a16="http://schemas.microsoft.com/office/drawing/2014/main" id="{6F31661B-D773-8372-A333-30C4A37240B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7249" y="1070336"/>
            <a:ext cx="3920335" cy="1241552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441836EF-E036-74A9-362B-1F1CE8B16940}"/>
              </a:ext>
            </a:extLst>
          </p:cNvPr>
          <p:cNvGrpSpPr/>
          <p:nvPr/>
        </p:nvGrpSpPr>
        <p:grpSpPr>
          <a:xfrm>
            <a:off x="3100099" y="1976713"/>
            <a:ext cx="596127" cy="307777"/>
            <a:chOff x="1522374" y="1735254"/>
            <a:chExt cx="596127" cy="307777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475D73A-E43C-0636-F2BF-3FC9949F8588}"/>
                </a:ext>
              </a:extLst>
            </p:cNvPr>
            <p:cNvSpPr txBox="1"/>
            <p:nvPr/>
          </p:nvSpPr>
          <p:spPr>
            <a:xfrm>
              <a:off x="1574762" y="1735254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0" i="0" dirty="0">
                  <a:solidFill>
                    <a:srgbClr val="0D0D0D"/>
                  </a:solidFill>
                  <a:effectLst/>
                  <a:latin typeface="Söhne"/>
                </a:rPr>
                <a:t>검색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15AE98C5-F4BA-4085-B3A7-FFF68D2D72D1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271100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2053767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ERD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상세</a:t>
            </a:r>
          </a:p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3-5. </a:t>
            </a:r>
            <a:r>
              <a:rPr lang="ko-KR" altLang="en-US" b="1" dirty="0">
                <a:solidFill>
                  <a:schemeClr val="accent6"/>
                </a:solidFill>
              </a:rPr>
              <a:t>기능 소개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24657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캠페인 글쓰기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 descr="텍스트, 폰트, 번호, 스크린샷이(가) 표시된 사진&#10;&#10;자동 생성된 설명">
            <a:extLst>
              <a:ext uri="{FF2B5EF4-FFF2-40B4-BE49-F238E27FC236}">
                <a16:creationId xmlns:a16="http://schemas.microsoft.com/office/drawing/2014/main" id="{D35FF941-3AE6-B13B-8983-D0C6299860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8999" y="3886261"/>
            <a:ext cx="3526134" cy="1066190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31F2AC8C-A9B6-53AB-8AE7-74F3954AD908}"/>
              </a:ext>
            </a:extLst>
          </p:cNvPr>
          <p:cNvGrpSpPr/>
          <p:nvPr/>
        </p:nvGrpSpPr>
        <p:grpSpPr>
          <a:xfrm>
            <a:off x="2950075" y="3224601"/>
            <a:ext cx="1021179" cy="307777"/>
            <a:chOff x="1522374" y="1735254"/>
            <a:chExt cx="1021179" cy="307777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8C8CC7C-0CA9-06A1-BF74-E0D0BB8229BD}"/>
                </a:ext>
              </a:extLst>
            </p:cNvPr>
            <p:cNvSpPr txBox="1"/>
            <p:nvPr/>
          </p:nvSpPr>
          <p:spPr>
            <a:xfrm>
              <a:off x="1574762" y="1735254"/>
              <a:ext cx="9687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0" i="0" dirty="0" err="1">
                  <a:solidFill>
                    <a:srgbClr val="0D0D0D"/>
                  </a:solidFill>
                  <a:effectLst/>
                  <a:latin typeface="Söhne"/>
                </a:rPr>
                <a:t>Datepicker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3B85ABF5-89CA-53AE-5015-575CAF0BE0C4}"/>
                </a:ext>
              </a:extLst>
            </p:cNvPr>
            <p:cNvSpPr/>
            <p:nvPr/>
          </p:nvSpPr>
          <p:spPr>
            <a:xfrm>
              <a:off x="1522374" y="1874050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EA912F5B-971D-56C5-4D3B-9281B9E6E2B2}"/>
              </a:ext>
            </a:extLst>
          </p:cNvPr>
          <p:cNvGrpSpPr/>
          <p:nvPr/>
        </p:nvGrpSpPr>
        <p:grpSpPr>
          <a:xfrm>
            <a:off x="2901437" y="5176417"/>
            <a:ext cx="2293258" cy="307777"/>
            <a:chOff x="1522374" y="1735254"/>
            <a:chExt cx="2293258" cy="307777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D6BE8EA-E50B-6FA2-48D5-DB90A8DBB394}"/>
                </a:ext>
              </a:extLst>
            </p:cNvPr>
            <p:cNvSpPr txBox="1"/>
            <p:nvPr/>
          </p:nvSpPr>
          <p:spPr>
            <a:xfrm>
              <a:off x="1574762" y="1735254"/>
              <a:ext cx="224087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j-ea"/>
                  <a:ea typeface="+mj-ea"/>
                </a:rPr>
                <a:t>글쓰기 에디터</a:t>
              </a:r>
              <a:r>
                <a:rPr lang="en-US" altLang="ko-KR" sz="1400" dirty="0">
                  <a:latin typeface="+mj-ea"/>
                  <a:ea typeface="+mj-ea"/>
                </a:rPr>
                <a:t>(react-quill)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03ED3F2B-A28E-0A23-2EC6-EB601BA115AD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pic>
        <p:nvPicPr>
          <p:cNvPr id="24" name="그림 23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04767E45-5EFA-C260-F04B-2497FADD2A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7208" y="1286917"/>
            <a:ext cx="3404007" cy="1800296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EEFA7722-4CD5-386B-0590-A369F9C2A4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0298" y="1094266"/>
            <a:ext cx="3675002" cy="4876225"/>
          </a:xfrm>
          <a:prstGeom prst="rect">
            <a:avLst/>
          </a:prstGeom>
        </p:spPr>
      </p:pic>
      <p:sp>
        <p:nvSpPr>
          <p:cNvPr id="30" name="右箭头 54">
            <a:extLst>
              <a:ext uri="{FF2B5EF4-FFF2-40B4-BE49-F238E27FC236}">
                <a16:creationId xmlns:a16="http://schemas.microsoft.com/office/drawing/2014/main" id="{D6D194F9-BF3A-57C3-2584-C53A550EABD8}"/>
              </a:ext>
            </a:extLst>
          </p:cNvPr>
          <p:cNvSpPr/>
          <p:nvPr/>
        </p:nvSpPr>
        <p:spPr>
          <a:xfrm rot="10800000">
            <a:off x="6828638" y="2780611"/>
            <a:ext cx="641445" cy="191069"/>
          </a:xfrm>
          <a:prstGeom prst="rightArrow">
            <a:avLst>
              <a:gd name="adj1" fmla="val 50000"/>
              <a:gd name="adj2" fmla="val 6481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06" rIns="91418" bIns="45706" anchor="ctr"/>
          <a:lstStyle/>
          <a:p>
            <a:pPr algn="ctr" defTabSz="685165">
              <a:defRPr/>
            </a:pPr>
            <a:endParaRPr lang="zh-CN" altLang="en-US" sz="1735">
              <a:solidFill>
                <a:prstClr val="white"/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Source Han Sans SC"/>
            </a:endParaRPr>
          </a:p>
        </p:txBody>
      </p:sp>
    </p:spTree>
    <p:extLst>
      <p:ext uri="{BB962C8B-B14F-4D97-AF65-F5344CB8AC3E}">
        <p14:creationId xmlns:p14="http://schemas.microsoft.com/office/powerpoint/2010/main" val="2296036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2053767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ERD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상세</a:t>
            </a:r>
          </a:p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3-5. </a:t>
            </a:r>
            <a:r>
              <a:rPr lang="ko-KR" altLang="en-US" b="1" dirty="0">
                <a:solidFill>
                  <a:schemeClr val="accent6"/>
                </a:solidFill>
              </a:rPr>
              <a:t>기능 소개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24657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캠페인 글쓰기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右箭头 54">
            <a:extLst>
              <a:ext uri="{FF2B5EF4-FFF2-40B4-BE49-F238E27FC236}">
                <a16:creationId xmlns:a16="http://schemas.microsoft.com/office/drawing/2014/main" id="{D6D194F9-BF3A-57C3-2584-C53A550EABD8}"/>
              </a:ext>
            </a:extLst>
          </p:cNvPr>
          <p:cNvSpPr/>
          <p:nvPr/>
        </p:nvSpPr>
        <p:spPr>
          <a:xfrm rot="10800000">
            <a:off x="6828638" y="2780611"/>
            <a:ext cx="641445" cy="191069"/>
          </a:xfrm>
          <a:prstGeom prst="rightArrow">
            <a:avLst>
              <a:gd name="adj1" fmla="val 50000"/>
              <a:gd name="adj2" fmla="val 6481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06" rIns="91418" bIns="45706" anchor="ctr"/>
          <a:lstStyle/>
          <a:p>
            <a:pPr algn="ctr" defTabSz="685165">
              <a:defRPr/>
            </a:pPr>
            <a:endParaRPr lang="zh-CN" altLang="en-US" sz="1735">
              <a:solidFill>
                <a:prstClr val="white"/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Source Han Sans SC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92F40638-0625-33D6-58E1-5ACAA02FA370}"/>
              </a:ext>
            </a:extLst>
          </p:cNvPr>
          <p:cNvGrpSpPr/>
          <p:nvPr/>
        </p:nvGrpSpPr>
        <p:grpSpPr>
          <a:xfrm>
            <a:off x="3084140" y="3086167"/>
            <a:ext cx="1237328" cy="307777"/>
            <a:chOff x="1522374" y="1744982"/>
            <a:chExt cx="1237328" cy="30777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C7C23BDF-24F9-C6B5-975F-A949C8BE5ACE}"/>
                </a:ext>
              </a:extLst>
            </p:cNvPr>
            <p:cNvSpPr txBox="1"/>
            <p:nvPr/>
          </p:nvSpPr>
          <p:spPr>
            <a:xfrm>
              <a:off x="1574762" y="1744982"/>
              <a:ext cx="118494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rgbClr val="0D0D0D"/>
                  </a:solidFill>
                  <a:latin typeface="Söhne"/>
                  <a:ea typeface="+mj-ea"/>
                </a:rPr>
                <a:t>우편번호 </a:t>
              </a:r>
              <a:r>
                <a:rPr lang="en-US" altLang="ko-KR" sz="1400" dirty="0">
                  <a:solidFill>
                    <a:srgbClr val="0D0D0D"/>
                  </a:solidFill>
                  <a:latin typeface="Söhne"/>
                  <a:ea typeface="+mj-ea"/>
                </a:rPr>
                <a:t>API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9795F481-1294-F20F-E225-278F4F632545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pic>
        <p:nvPicPr>
          <p:cNvPr id="15" name="그림 14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270705C3-3D6F-821A-3E33-BFA3156995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8005" y="3590343"/>
            <a:ext cx="3299899" cy="2475970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84C985BD-CE54-C2A1-DBD9-94BA8181D3B2}"/>
              </a:ext>
            </a:extLst>
          </p:cNvPr>
          <p:cNvGrpSpPr/>
          <p:nvPr/>
        </p:nvGrpSpPr>
        <p:grpSpPr>
          <a:xfrm>
            <a:off x="3080721" y="6119258"/>
            <a:ext cx="1237328" cy="307777"/>
            <a:chOff x="1522374" y="1735254"/>
            <a:chExt cx="1237328" cy="307777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6614769-16F8-EE95-0749-BE4F00427EB8}"/>
                </a:ext>
              </a:extLst>
            </p:cNvPr>
            <p:cNvSpPr txBox="1"/>
            <p:nvPr/>
          </p:nvSpPr>
          <p:spPr>
            <a:xfrm>
              <a:off x="1574762" y="1735254"/>
              <a:ext cx="118494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err="1">
                  <a:solidFill>
                    <a:srgbClr val="0D0D0D"/>
                  </a:solidFill>
                  <a:latin typeface="Söhne"/>
                  <a:ea typeface="+mj-ea"/>
                </a:rPr>
                <a:t>카카오맵</a:t>
              </a:r>
              <a:r>
                <a:rPr lang="ko-KR" altLang="en-US" sz="1400" dirty="0">
                  <a:solidFill>
                    <a:srgbClr val="0D0D0D"/>
                  </a:solidFill>
                  <a:latin typeface="Söhne"/>
                  <a:ea typeface="+mj-ea"/>
                </a:rPr>
                <a:t> </a:t>
              </a:r>
              <a:r>
                <a:rPr lang="en-US" altLang="ko-KR" sz="1400" dirty="0">
                  <a:solidFill>
                    <a:srgbClr val="0D0D0D"/>
                  </a:solidFill>
                  <a:latin typeface="Söhne"/>
                  <a:ea typeface="+mj-ea"/>
                </a:rPr>
                <a:t>API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E6AE7EF9-8BE2-E909-A1EA-D8713FFFE02B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pic>
        <p:nvPicPr>
          <p:cNvPr id="23" name="그림 22" descr="텍스트, 스크린샷, 폰트, 소프트웨어이(가) 표시된 사진&#10;&#10;자동 생성된 설명">
            <a:extLst>
              <a:ext uri="{FF2B5EF4-FFF2-40B4-BE49-F238E27FC236}">
                <a16:creationId xmlns:a16="http://schemas.microsoft.com/office/drawing/2014/main" id="{0E5CBFA3-C6FB-6885-7858-1E9808F60B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0721" y="1149458"/>
            <a:ext cx="2556197" cy="1845574"/>
          </a:xfrm>
          <a:prstGeom prst="rect">
            <a:avLst/>
          </a:prstGeom>
        </p:spPr>
      </p:pic>
      <p:pic>
        <p:nvPicPr>
          <p:cNvPr id="27" name="그림 26" descr="텍스트, 스크린샷, 지도, 도표이(가) 표시된 사진&#10;&#10;자동 생성된 설명">
            <a:extLst>
              <a:ext uri="{FF2B5EF4-FFF2-40B4-BE49-F238E27FC236}">
                <a16:creationId xmlns:a16="http://schemas.microsoft.com/office/drawing/2014/main" id="{700C475D-9AA2-93A3-7D34-9D743BD50F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6878" y="1027198"/>
            <a:ext cx="3650297" cy="5044657"/>
          </a:xfrm>
          <a:prstGeom prst="rect">
            <a:avLst/>
          </a:prstGeom>
        </p:spPr>
      </p:pic>
      <p:sp>
        <p:nvSpPr>
          <p:cNvPr id="43" name="右箭头 54">
            <a:extLst>
              <a:ext uri="{FF2B5EF4-FFF2-40B4-BE49-F238E27FC236}">
                <a16:creationId xmlns:a16="http://schemas.microsoft.com/office/drawing/2014/main" id="{51A8247F-FC0A-CE51-2C49-2E1BF2272F17}"/>
              </a:ext>
            </a:extLst>
          </p:cNvPr>
          <p:cNvSpPr/>
          <p:nvPr/>
        </p:nvSpPr>
        <p:spPr>
          <a:xfrm rot="10800000">
            <a:off x="5775277" y="3186939"/>
            <a:ext cx="641445" cy="191069"/>
          </a:xfrm>
          <a:prstGeom prst="rightArrow">
            <a:avLst>
              <a:gd name="adj1" fmla="val 50000"/>
              <a:gd name="adj2" fmla="val 6481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06" rIns="91418" bIns="45706" anchor="ctr"/>
          <a:lstStyle/>
          <a:p>
            <a:pPr algn="ctr" defTabSz="685165">
              <a:defRPr/>
            </a:pPr>
            <a:endParaRPr lang="zh-CN" altLang="en-US" sz="1735">
              <a:solidFill>
                <a:prstClr val="white"/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Source Han Sans SC"/>
            </a:endParaRPr>
          </a:p>
        </p:txBody>
      </p:sp>
    </p:spTree>
    <p:extLst>
      <p:ext uri="{BB962C8B-B14F-4D97-AF65-F5344CB8AC3E}">
        <p14:creationId xmlns:p14="http://schemas.microsoft.com/office/powerpoint/2010/main" val="571496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1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4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2053767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ERD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상세</a:t>
            </a:r>
          </a:p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3-5. </a:t>
            </a:r>
            <a:r>
              <a:rPr lang="ko-KR" altLang="en-US" b="1" dirty="0">
                <a:solidFill>
                  <a:schemeClr val="accent6"/>
                </a:solidFill>
              </a:rPr>
              <a:t>기능 소개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21066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캠페인 상세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右箭头 54">
            <a:extLst>
              <a:ext uri="{FF2B5EF4-FFF2-40B4-BE49-F238E27FC236}">
                <a16:creationId xmlns:a16="http://schemas.microsoft.com/office/drawing/2014/main" id="{D6D194F9-BF3A-57C3-2584-C53A550EABD8}"/>
              </a:ext>
            </a:extLst>
          </p:cNvPr>
          <p:cNvSpPr/>
          <p:nvPr/>
        </p:nvSpPr>
        <p:spPr>
          <a:xfrm rot="10800000">
            <a:off x="6828638" y="3370577"/>
            <a:ext cx="641445" cy="191069"/>
          </a:xfrm>
          <a:prstGeom prst="rightArrow">
            <a:avLst>
              <a:gd name="adj1" fmla="val 50000"/>
              <a:gd name="adj2" fmla="val 6481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06" rIns="91418" bIns="45706" anchor="ctr"/>
          <a:lstStyle/>
          <a:p>
            <a:pPr algn="ctr" defTabSz="685165">
              <a:defRPr/>
            </a:pPr>
            <a:endParaRPr lang="zh-CN" altLang="en-US" sz="1735">
              <a:solidFill>
                <a:prstClr val="white"/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Source Han Sans SC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5C28712C-3C6D-ACF9-2AC3-6D2BADDD1339}"/>
              </a:ext>
            </a:extLst>
          </p:cNvPr>
          <p:cNvGrpSpPr/>
          <p:nvPr/>
        </p:nvGrpSpPr>
        <p:grpSpPr>
          <a:xfrm>
            <a:off x="2691875" y="3391488"/>
            <a:ext cx="1532280" cy="276999"/>
            <a:chOff x="1522374" y="1747954"/>
            <a:chExt cx="1532280" cy="276999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000DDB4-E635-C9EC-058A-76A38814E7FC}"/>
                </a:ext>
              </a:extLst>
            </p:cNvPr>
            <p:cNvSpPr txBox="1"/>
            <p:nvPr/>
          </p:nvSpPr>
          <p:spPr>
            <a:xfrm>
              <a:off x="1574762" y="1747954"/>
              <a:ext cx="147989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latin typeface="+mj-ea"/>
                  <a:ea typeface="+mj-ea"/>
                </a:rPr>
                <a:t>댓글 등록 및 삭제 </a:t>
              </a:r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DDFAE4B3-9816-D64A-0DF2-FB200B294967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200" dirty="0"/>
            </a:p>
          </p:txBody>
        </p:sp>
      </p:grpSp>
      <p:pic>
        <p:nvPicPr>
          <p:cNvPr id="41" name="그림 40" descr="텍스트, 스크린샷, 지도, 소프트웨어이(가) 표시된 사진&#10;&#10;자동 생성된 설명">
            <a:extLst>
              <a:ext uri="{FF2B5EF4-FFF2-40B4-BE49-F238E27FC236}">
                <a16:creationId xmlns:a16="http://schemas.microsoft.com/office/drawing/2014/main" id="{8DF32604-FB69-1438-06B3-A07F6BB620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6878" y="475673"/>
            <a:ext cx="3675546" cy="6013160"/>
          </a:xfrm>
          <a:prstGeom prst="rect">
            <a:avLst/>
          </a:prstGeom>
        </p:spPr>
      </p:pic>
      <p:pic>
        <p:nvPicPr>
          <p:cNvPr id="42" name="그림 41" descr="텍스트, 스크린샷, 직사각형, 폰트이(가) 표시된 사진&#10;&#10;자동 생성된 설명">
            <a:extLst>
              <a:ext uri="{FF2B5EF4-FFF2-40B4-BE49-F238E27FC236}">
                <a16:creationId xmlns:a16="http://schemas.microsoft.com/office/drawing/2014/main" id="{2311DFCC-A62F-5F22-CC78-4D4EBEFEE9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4426" y="1445651"/>
            <a:ext cx="3547744" cy="1752961"/>
          </a:xfrm>
          <a:prstGeom prst="rect">
            <a:avLst/>
          </a:prstGeom>
        </p:spPr>
      </p:pic>
      <p:pic>
        <p:nvPicPr>
          <p:cNvPr id="6" name="그림 5" descr="텍스트, 스크린샷, 로고, 직사각형이(가) 표시된 사진&#10;&#10;자동 생성된 설명">
            <a:extLst>
              <a:ext uri="{FF2B5EF4-FFF2-40B4-BE49-F238E27FC236}">
                <a16:creationId xmlns:a16="http://schemas.microsoft.com/office/drawing/2014/main" id="{0EFCDED6-5F16-3A3B-0234-6B6F2B8E40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0545" y="4142983"/>
            <a:ext cx="1564282" cy="779673"/>
          </a:xfrm>
          <a:prstGeom prst="rect">
            <a:avLst/>
          </a:prstGeom>
        </p:spPr>
      </p:pic>
      <p:pic>
        <p:nvPicPr>
          <p:cNvPr id="8" name="그림 7" descr="텍스트, 스크린샷, 직사각형, 폰트이(가) 표시된 사진&#10;&#10;자동 생성된 설명">
            <a:extLst>
              <a:ext uri="{FF2B5EF4-FFF2-40B4-BE49-F238E27FC236}">
                <a16:creationId xmlns:a16="http://schemas.microsoft.com/office/drawing/2014/main" id="{E2482291-0C3E-B2FB-7460-4F4E63E6413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6434" y="4142983"/>
            <a:ext cx="1997371" cy="779675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5C618EA4-91BB-EC89-9360-42863D9B7D9F}"/>
              </a:ext>
            </a:extLst>
          </p:cNvPr>
          <p:cNvGrpSpPr/>
          <p:nvPr/>
        </p:nvGrpSpPr>
        <p:grpSpPr>
          <a:xfrm>
            <a:off x="4730545" y="5036498"/>
            <a:ext cx="1763113" cy="276999"/>
            <a:chOff x="1522374" y="1747954"/>
            <a:chExt cx="1763113" cy="276999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E687DEE-0070-BC72-8B0F-2676957DBB03}"/>
                </a:ext>
              </a:extLst>
            </p:cNvPr>
            <p:cNvSpPr txBox="1"/>
            <p:nvPr/>
          </p:nvSpPr>
          <p:spPr>
            <a:xfrm>
              <a:off x="1574762" y="1747954"/>
              <a:ext cx="171072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solidFill>
                    <a:srgbClr val="0D0D0D"/>
                  </a:solidFill>
                  <a:latin typeface="Söhne"/>
                </a:rPr>
                <a:t>내가 쓴 글이 아닐 경우</a:t>
              </a:r>
              <a:endParaRPr lang="ko-KR" altLang="en-US" sz="1200" dirty="0">
                <a:latin typeface="+mj-ea"/>
                <a:ea typeface="+mj-ea"/>
              </a:endParaRPr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A037DF70-491D-5357-128F-770E6A7FB3F9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200" dirty="0"/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F87B5D87-3228-A9CA-525B-071196D33BF1}"/>
              </a:ext>
            </a:extLst>
          </p:cNvPr>
          <p:cNvGrpSpPr/>
          <p:nvPr/>
        </p:nvGrpSpPr>
        <p:grpSpPr>
          <a:xfrm>
            <a:off x="2677618" y="5036498"/>
            <a:ext cx="1420070" cy="276999"/>
            <a:chOff x="1522374" y="1747954"/>
            <a:chExt cx="1420070" cy="276999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C3AA700-5EAB-93AD-03AF-28812EDE7E95}"/>
                </a:ext>
              </a:extLst>
            </p:cNvPr>
            <p:cNvSpPr txBox="1"/>
            <p:nvPr/>
          </p:nvSpPr>
          <p:spPr>
            <a:xfrm>
              <a:off x="1574762" y="1747954"/>
              <a:ext cx="136768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solidFill>
                    <a:srgbClr val="0D0D0D"/>
                  </a:solidFill>
                  <a:latin typeface="Söhne"/>
                </a:rPr>
                <a:t>내가 쓴 글일 경우</a:t>
              </a:r>
              <a:endParaRPr lang="ko-KR" altLang="en-US" sz="1200" dirty="0">
                <a:latin typeface="+mj-ea"/>
                <a:ea typeface="+mj-ea"/>
              </a:endParaRP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EB73F8B6-9092-EFCB-E99C-13B1E50A2F3D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4110802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2053767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ERD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상세</a:t>
            </a:r>
          </a:p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3-5. </a:t>
            </a:r>
            <a:r>
              <a:rPr lang="ko-KR" altLang="en-US" b="1" dirty="0">
                <a:solidFill>
                  <a:schemeClr val="accent6"/>
                </a:solidFill>
              </a:rPr>
              <a:t>기능 소개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3744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캠페인 상세 </a:t>
            </a:r>
            <a:r>
              <a:rPr lang="en-US" altLang="ko-KR" sz="2800" b="1" dirty="0"/>
              <a:t>&amp;</a:t>
            </a:r>
            <a:r>
              <a:rPr lang="ko-KR" altLang="en-US" sz="2800" b="1" dirty="0"/>
              <a:t> 신청서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A7364B77-F759-A40C-9D7F-11FD9221B0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7009" y="1941156"/>
            <a:ext cx="3232650" cy="2656973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25042DB3-BD01-FA7B-5291-4D715A2AC5C7}"/>
              </a:ext>
            </a:extLst>
          </p:cNvPr>
          <p:cNvGrpSpPr/>
          <p:nvPr/>
        </p:nvGrpSpPr>
        <p:grpSpPr>
          <a:xfrm>
            <a:off x="2871528" y="4833305"/>
            <a:ext cx="2883612" cy="661720"/>
            <a:chOff x="1522374" y="1735254"/>
            <a:chExt cx="2883612" cy="66172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7A9E6D5-C42C-3D1B-FE40-9EF2140FF65E}"/>
                </a:ext>
              </a:extLst>
            </p:cNvPr>
            <p:cNvSpPr txBox="1"/>
            <p:nvPr/>
          </p:nvSpPr>
          <p:spPr>
            <a:xfrm>
              <a:off x="1574762" y="1735254"/>
              <a:ext cx="2831224" cy="6617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j-ea"/>
                  <a:ea typeface="+mj-ea"/>
                </a:rPr>
                <a:t>내가 작성한 글이 아닐 경우에만 </a:t>
              </a:r>
              <a:endParaRPr lang="en-US" altLang="ko-KR" sz="1400" dirty="0">
                <a:latin typeface="+mj-ea"/>
                <a:ea typeface="+mj-ea"/>
              </a:endParaRPr>
            </a:p>
            <a:p>
              <a:endParaRPr lang="en-US" altLang="ko-KR" sz="900" dirty="0">
                <a:latin typeface="+mj-ea"/>
                <a:ea typeface="+mj-ea"/>
              </a:endParaRPr>
            </a:p>
            <a:p>
              <a:r>
                <a:rPr lang="ko-KR" altLang="en-US" sz="1400" dirty="0">
                  <a:latin typeface="+mj-ea"/>
                  <a:ea typeface="+mj-ea"/>
                </a:rPr>
                <a:t>신청하기 버튼 노출</a:t>
              </a:r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CCC44983-346A-E6C4-A403-6CD20E52DB5C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pic>
        <p:nvPicPr>
          <p:cNvPr id="23" name="그림 22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30D1975E-D480-0F06-7758-3519C422FA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435006"/>
            <a:ext cx="5619682" cy="3217375"/>
          </a:xfrm>
          <a:prstGeom prst="rect">
            <a:avLst/>
          </a:prstGeom>
        </p:spPr>
      </p:pic>
      <p:grpSp>
        <p:nvGrpSpPr>
          <p:cNvPr id="27" name="그룹 26">
            <a:extLst>
              <a:ext uri="{FF2B5EF4-FFF2-40B4-BE49-F238E27FC236}">
                <a16:creationId xmlns:a16="http://schemas.microsoft.com/office/drawing/2014/main" id="{5A784460-922D-BB43-B6BA-BA30DE8E96E8}"/>
              </a:ext>
            </a:extLst>
          </p:cNvPr>
          <p:cNvGrpSpPr/>
          <p:nvPr/>
        </p:nvGrpSpPr>
        <p:grpSpPr>
          <a:xfrm>
            <a:off x="6384472" y="4819858"/>
            <a:ext cx="2637070" cy="307777"/>
            <a:chOff x="1522374" y="1735254"/>
            <a:chExt cx="2637070" cy="307777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822C996-3EBD-7731-6927-C6E8982ACFE4}"/>
                </a:ext>
              </a:extLst>
            </p:cNvPr>
            <p:cNvSpPr txBox="1"/>
            <p:nvPr/>
          </p:nvSpPr>
          <p:spPr>
            <a:xfrm>
              <a:off x="1574762" y="1735254"/>
              <a:ext cx="258468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+mj-ea"/>
                  <a:ea typeface="+mj-ea"/>
                </a:rPr>
                <a:t>Table</a:t>
              </a:r>
              <a:r>
                <a:rPr lang="ko-KR" altLang="en-US" sz="1400" dirty="0">
                  <a:latin typeface="+mj-ea"/>
                  <a:ea typeface="+mj-ea"/>
                </a:rPr>
                <a:t>태그를 활용한 신청서 폼</a:t>
              </a:r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5BACB4FB-4A28-7796-7FE3-0B99D42D1C10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4624529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A19F76B-C91B-447C-B1D9-91D81F6ABBAB}"/>
              </a:ext>
            </a:extLst>
          </p:cNvPr>
          <p:cNvSpPr txBox="1"/>
          <p:nvPr/>
        </p:nvSpPr>
        <p:spPr>
          <a:xfrm>
            <a:off x="204121" y="1464158"/>
            <a:ext cx="3425810" cy="83099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latin typeface="+mn-ea"/>
              </a:rPr>
              <a:t>CONTENTS</a:t>
            </a:r>
            <a:endParaRPr lang="ko-KR" altLang="en-US" sz="4800" b="1" dirty="0">
              <a:latin typeface="+mn-ea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449FBDB-6F3E-4F41-9538-1D6284EA386D}"/>
              </a:ext>
            </a:extLst>
          </p:cNvPr>
          <p:cNvCxnSpPr/>
          <p:nvPr/>
        </p:nvCxnSpPr>
        <p:spPr>
          <a:xfrm>
            <a:off x="3777190" y="474134"/>
            <a:ext cx="0" cy="60875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A6DFD8E4-5582-45FB-BC12-13A54E7EFD57}"/>
              </a:ext>
            </a:extLst>
          </p:cNvPr>
          <p:cNvCxnSpPr/>
          <p:nvPr/>
        </p:nvCxnSpPr>
        <p:spPr>
          <a:xfrm>
            <a:off x="268530" y="2295155"/>
            <a:ext cx="3296993" cy="0"/>
          </a:xfrm>
          <a:prstGeom prst="line">
            <a:avLst/>
          </a:prstGeom>
          <a:ln w="508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13033B6-EB6E-4B07-98C4-D0029D5FD3A9}"/>
              </a:ext>
            </a:extLst>
          </p:cNvPr>
          <p:cNvSpPr txBox="1"/>
          <p:nvPr/>
        </p:nvSpPr>
        <p:spPr>
          <a:xfrm>
            <a:off x="4688796" y="1960825"/>
            <a:ext cx="6160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/>
              <a:t>01</a:t>
            </a:r>
            <a:endParaRPr lang="ko-KR" altLang="en-US" sz="28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E9F78E0-E13E-42A5-9D7C-E609E2D8ADBB}"/>
              </a:ext>
            </a:extLst>
          </p:cNvPr>
          <p:cNvSpPr txBox="1"/>
          <p:nvPr/>
        </p:nvSpPr>
        <p:spPr>
          <a:xfrm>
            <a:off x="5194753" y="2035043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프로젝트개요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484ABB7-88AD-46D1-B7CF-02FA581D16D5}"/>
              </a:ext>
            </a:extLst>
          </p:cNvPr>
          <p:cNvSpPr txBox="1"/>
          <p:nvPr/>
        </p:nvSpPr>
        <p:spPr>
          <a:xfrm>
            <a:off x="5071656" y="2414111"/>
            <a:ext cx="135646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/>
              <a:t> </a:t>
            </a:r>
            <a:r>
              <a:rPr lang="en-US" altLang="ko-KR" sz="1400" b="1" dirty="0"/>
              <a:t>1-1. </a:t>
            </a:r>
            <a:r>
              <a:rPr lang="ko-KR" altLang="en-US" sz="1400" b="1" dirty="0"/>
              <a:t>개발동기</a:t>
            </a:r>
            <a:endParaRPr lang="en-US" altLang="ko-KR" sz="1400" b="1" dirty="0"/>
          </a:p>
          <a:p>
            <a:pPr>
              <a:lnSpc>
                <a:spcPct val="150000"/>
              </a:lnSpc>
            </a:pPr>
            <a:r>
              <a:rPr lang="en-US" altLang="ko-KR" sz="1400" b="1" dirty="0"/>
              <a:t> 1-2. </a:t>
            </a:r>
            <a:r>
              <a:rPr lang="ko-KR" altLang="en-US" sz="1400" b="1" dirty="0"/>
              <a:t>기획의도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DD0F7C7-8BE1-41C5-9928-DB4DA3FFD692}"/>
              </a:ext>
            </a:extLst>
          </p:cNvPr>
          <p:cNvSpPr txBox="1"/>
          <p:nvPr/>
        </p:nvSpPr>
        <p:spPr>
          <a:xfrm>
            <a:off x="4688796" y="3856188"/>
            <a:ext cx="6160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/>
              <a:t>03</a:t>
            </a:r>
            <a:endParaRPr lang="ko-KR" altLang="en-US" sz="28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C3FFE6B-B91E-4FD8-9D87-A3AD9871F9C1}"/>
              </a:ext>
            </a:extLst>
          </p:cNvPr>
          <p:cNvSpPr txBox="1"/>
          <p:nvPr/>
        </p:nvSpPr>
        <p:spPr>
          <a:xfrm>
            <a:off x="5194753" y="393040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6CDA9DC-E802-478E-9A24-A691EE737ECC}"/>
              </a:ext>
            </a:extLst>
          </p:cNvPr>
          <p:cNvSpPr txBox="1"/>
          <p:nvPr/>
        </p:nvSpPr>
        <p:spPr>
          <a:xfrm>
            <a:off x="5071656" y="4309474"/>
            <a:ext cx="1806905" cy="1708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/>
              <a:t> </a:t>
            </a:r>
            <a:r>
              <a:rPr lang="en-US" altLang="ko-KR" sz="1400" b="1" dirty="0"/>
              <a:t>3-1. </a:t>
            </a:r>
            <a:r>
              <a:rPr lang="ko-KR" altLang="en-US" sz="1400" b="1" dirty="0"/>
              <a:t>구조도</a:t>
            </a:r>
            <a:endParaRPr lang="en-US" altLang="ko-KR" sz="1400" b="1" dirty="0"/>
          </a:p>
          <a:p>
            <a:pPr>
              <a:lnSpc>
                <a:spcPct val="150000"/>
              </a:lnSpc>
            </a:pPr>
            <a:r>
              <a:rPr lang="en-US" altLang="ko-KR" sz="1400" b="1" dirty="0"/>
              <a:t> 3-2. Wire Frame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/>
              <a:t> 3-3. URL Mapping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/>
              <a:t> 3-4. ERD </a:t>
            </a:r>
            <a:r>
              <a:rPr lang="ko-KR" altLang="en-US" sz="1400" b="1" dirty="0"/>
              <a:t>상세</a:t>
            </a:r>
            <a:endParaRPr lang="en-US" altLang="ko-KR" sz="1400" b="1" dirty="0"/>
          </a:p>
          <a:p>
            <a:pPr>
              <a:lnSpc>
                <a:spcPct val="150000"/>
              </a:lnSpc>
            </a:pPr>
            <a:r>
              <a:rPr lang="en-US" altLang="ko-KR" sz="1400" b="1" dirty="0"/>
              <a:t> 3-5. </a:t>
            </a:r>
            <a:r>
              <a:rPr lang="ko-KR" altLang="en-US" sz="1400" b="1" dirty="0"/>
              <a:t>기술설명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0DD14E3-AC30-4ED7-AD11-9D57A30363D5}"/>
              </a:ext>
            </a:extLst>
          </p:cNvPr>
          <p:cNvSpPr txBox="1"/>
          <p:nvPr/>
        </p:nvSpPr>
        <p:spPr>
          <a:xfrm>
            <a:off x="8249711" y="1960825"/>
            <a:ext cx="6160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/>
              <a:t>02</a:t>
            </a:r>
            <a:endParaRPr lang="ko-KR" altLang="en-US" sz="280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F319B7-7450-431A-AE52-FEF5A4D9B289}"/>
              </a:ext>
            </a:extLst>
          </p:cNvPr>
          <p:cNvSpPr txBox="1"/>
          <p:nvPr/>
        </p:nvSpPr>
        <p:spPr>
          <a:xfrm>
            <a:off x="8755668" y="2035043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프로젝트소개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1918168-9DCA-4BB3-A7A4-AF7B1CF61E30}"/>
              </a:ext>
            </a:extLst>
          </p:cNvPr>
          <p:cNvSpPr txBox="1"/>
          <p:nvPr/>
        </p:nvSpPr>
        <p:spPr>
          <a:xfrm>
            <a:off x="8632571" y="2414111"/>
            <a:ext cx="141897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/>
              <a:t> </a:t>
            </a:r>
            <a:r>
              <a:rPr lang="en-US" altLang="ko-KR" sz="1400" b="1" dirty="0"/>
              <a:t>2-1. </a:t>
            </a:r>
            <a:r>
              <a:rPr lang="ko-KR" altLang="en-US" sz="1400" b="1" dirty="0"/>
              <a:t>팀원 소개</a:t>
            </a:r>
            <a:endParaRPr lang="en-US" altLang="ko-KR" sz="1400" b="1" dirty="0"/>
          </a:p>
          <a:p>
            <a:pPr>
              <a:lnSpc>
                <a:spcPct val="150000"/>
              </a:lnSpc>
            </a:pPr>
            <a:r>
              <a:rPr lang="en-US" altLang="ko-KR" sz="1400" b="1" dirty="0"/>
              <a:t> 2-2. </a:t>
            </a:r>
            <a:r>
              <a:rPr lang="ko-KR" altLang="en-US" sz="1400" b="1" dirty="0"/>
              <a:t>기술 스택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CAAAB8B-CE63-4028-AC27-500C73598490}"/>
              </a:ext>
            </a:extLst>
          </p:cNvPr>
          <p:cNvSpPr txBox="1"/>
          <p:nvPr/>
        </p:nvSpPr>
        <p:spPr>
          <a:xfrm>
            <a:off x="8249711" y="3856188"/>
            <a:ext cx="6160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/>
              <a:t>04</a:t>
            </a:r>
            <a:endParaRPr lang="ko-KR" altLang="en-US" sz="2800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F13760B-6BE7-4137-BF94-0BE6FBFD9010}"/>
              </a:ext>
            </a:extLst>
          </p:cNvPr>
          <p:cNvSpPr txBox="1"/>
          <p:nvPr/>
        </p:nvSpPr>
        <p:spPr>
          <a:xfrm>
            <a:off x="8755668" y="393040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진행프로세스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E17A303-CD51-4FF0-B411-F5702212B38D}"/>
              </a:ext>
            </a:extLst>
          </p:cNvPr>
          <p:cNvSpPr txBox="1"/>
          <p:nvPr/>
        </p:nvSpPr>
        <p:spPr>
          <a:xfrm>
            <a:off x="8632571" y="4309474"/>
            <a:ext cx="141897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/>
              <a:t> </a:t>
            </a:r>
            <a:r>
              <a:rPr lang="en-US" altLang="ko-KR" sz="1400" b="1" dirty="0"/>
              <a:t>4-1. </a:t>
            </a:r>
            <a:r>
              <a:rPr lang="ko-KR" altLang="en-US" sz="1400" b="1" dirty="0"/>
              <a:t>개발 일정</a:t>
            </a:r>
            <a:endParaRPr lang="en-US" altLang="ko-KR" sz="1400" b="1" dirty="0"/>
          </a:p>
          <a:p>
            <a:pPr>
              <a:lnSpc>
                <a:spcPct val="150000"/>
              </a:lnSpc>
            </a:pPr>
            <a:r>
              <a:rPr lang="en-US" altLang="ko-KR" sz="1400" b="1" dirty="0"/>
              <a:t> 4-2. </a:t>
            </a:r>
            <a:r>
              <a:rPr lang="ko-KR" altLang="en-US" sz="1400" b="1" dirty="0"/>
              <a:t>마치며</a:t>
            </a:r>
          </a:p>
        </p:txBody>
      </p:sp>
    </p:spTree>
    <p:extLst>
      <p:ext uri="{BB962C8B-B14F-4D97-AF65-F5344CB8AC3E}">
        <p14:creationId xmlns:p14="http://schemas.microsoft.com/office/powerpoint/2010/main" val="29077798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2053767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ERD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상세</a:t>
            </a:r>
          </a:p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3-5. </a:t>
            </a:r>
            <a:r>
              <a:rPr lang="ko-KR" altLang="en-US" b="1" dirty="0">
                <a:solidFill>
                  <a:schemeClr val="accent6"/>
                </a:solidFill>
              </a:rPr>
              <a:t>기능 소개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21066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캠페인 수정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그룹 2">
            <a:extLst>
              <a:ext uri="{FF2B5EF4-FFF2-40B4-BE49-F238E27FC236}">
                <a16:creationId xmlns:a16="http://schemas.microsoft.com/office/drawing/2014/main" id="{25042DB3-BD01-FA7B-5291-4D715A2AC5C7}"/>
              </a:ext>
            </a:extLst>
          </p:cNvPr>
          <p:cNvGrpSpPr/>
          <p:nvPr/>
        </p:nvGrpSpPr>
        <p:grpSpPr>
          <a:xfrm>
            <a:off x="3157886" y="3275111"/>
            <a:ext cx="2938114" cy="307777"/>
            <a:chOff x="1522374" y="1735254"/>
            <a:chExt cx="2938114" cy="307777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7A9E6D5-C42C-3D1B-FE40-9EF2140FF65E}"/>
                </a:ext>
              </a:extLst>
            </p:cNvPr>
            <p:cNvSpPr txBox="1"/>
            <p:nvPr/>
          </p:nvSpPr>
          <p:spPr>
            <a:xfrm>
              <a:off x="1574762" y="1735254"/>
              <a:ext cx="288572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j-ea"/>
                  <a:ea typeface="+mj-ea"/>
                </a:rPr>
                <a:t>글쓰기 페이지와 동일한 레이아웃</a:t>
              </a:r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CCC44983-346A-E6C4-A403-6CD20E52DB5C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pic>
        <p:nvPicPr>
          <p:cNvPr id="14" name="그림 13" descr="텍스트, 스크린샷, 도표, 폰트이(가) 표시된 사진&#10;&#10;자동 생성된 설명">
            <a:extLst>
              <a:ext uri="{FF2B5EF4-FFF2-40B4-BE49-F238E27FC236}">
                <a16:creationId xmlns:a16="http://schemas.microsoft.com/office/drawing/2014/main" id="{82469F99-94D5-5406-8903-58A2C279D6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6878" y="971155"/>
            <a:ext cx="3631366" cy="5034285"/>
          </a:xfrm>
          <a:prstGeom prst="rect">
            <a:avLst/>
          </a:prstGeom>
        </p:spPr>
      </p:pic>
      <p:sp>
        <p:nvSpPr>
          <p:cNvPr id="15" name="右箭头 54">
            <a:extLst>
              <a:ext uri="{FF2B5EF4-FFF2-40B4-BE49-F238E27FC236}">
                <a16:creationId xmlns:a16="http://schemas.microsoft.com/office/drawing/2014/main" id="{AC27D7ED-E1B7-3238-E3D3-2E0BE75BD993}"/>
              </a:ext>
            </a:extLst>
          </p:cNvPr>
          <p:cNvSpPr/>
          <p:nvPr/>
        </p:nvSpPr>
        <p:spPr>
          <a:xfrm rot="10800000">
            <a:off x="6828638" y="3335852"/>
            <a:ext cx="641445" cy="191069"/>
          </a:xfrm>
          <a:prstGeom prst="rightArrow">
            <a:avLst>
              <a:gd name="adj1" fmla="val 50000"/>
              <a:gd name="adj2" fmla="val 6481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06" rIns="91418" bIns="45706" anchor="ctr"/>
          <a:lstStyle/>
          <a:p>
            <a:pPr algn="ctr" defTabSz="685165">
              <a:defRPr/>
            </a:pPr>
            <a:endParaRPr lang="zh-CN" altLang="en-US" sz="1735">
              <a:solidFill>
                <a:prstClr val="white"/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Source Han Sans SC"/>
            </a:endParaRPr>
          </a:p>
        </p:txBody>
      </p:sp>
    </p:spTree>
    <p:extLst>
      <p:ext uri="{BB962C8B-B14F-4D97-AF65-F5344CB8AC3E}">
        <p14:creationId xmlns:p14="http://schemas.microsoft.com/office/powerpoint/2010/main" val="757382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2053767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ERD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상세</a:t>
            </a:r>
          </a:p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3-5. </a:t>
            </a:r>
            <a:r>
              <a:rPr lang="ko-KR" altLang="en-US" b="1" dirty="0">
                <a:solidFill>
                  <a:schemeClr val="accent6"/>
                </a:solidFill>
              </a:rPr>
              <a:t>기능 소개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21066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캠페인 수정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 descr="스크린샷, 텍스트, 디자인이(가) 표시된 사진&#10;&#10;자동 생성된 설명">
            <a:extLst>
              <a:ext uri="{FF2B5EF4-FFF2-40B4-BE49-F238E27FC236}">
                <a16:creationId xmlns:a16="http://schemas.microsoft.com/office/drawing/2014/main" id="{1DD197C4-002C-DE00-4415-B2D8188657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5410" y="1730829"/>
            <a:ext cx="4686916" cy="2813772"/>
          </a:xfrm>
          <a:prstGeom prst="rect">
            <a:avLst/>
          </a:prstGeom>
        </p:spPr>
      </p:pic>
      <p:grpSp>
        <p:nvGrpSpPr>
          <p:cNvPr id="25" name="그룹 24">
            <a:extLst>
              <a:ext uri="{FF2B5EF4-FFF2-40B4-BE49-F238E27FC236}">
                <a16:creationId xmlns:a16="http://schemas.microsoft.com/office/drawing/2014/main" id="{0BC85F82-7826-F9CF-D780-922E913743A1}"/>
              </a:ext>
            </a:extLst>
          </p:cNvPr>
          <p:cNvGrpSpPr/>
          <p:nvPr/>
        </p:nvGrpSpPr>
        <p:grpSpPr>
          <a:xfrm>
            <a:off x="7463426" y="4665447"/>
            <a:ext cx="3000631" cy="307777"/>
            <a:chOff x="1522374" y="1735254"/>
            <a:chExt cx="3000631" cy="307777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E08B148-D334-3B59-7AA3-8CF69032278B}"/>
                </a:ext>
              </a:extLst>
            </p:cNvPr>
            <p:cNvSpPr txBox="1"/>
            <p:nvPr/>
          </p:nvSpPr>
          <p:spPr>
            <a:xfrm>
              <a:off x="1574762" y="1735254"/>
              <a:ext cx="294824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j-ea"/>
                  <a:ea typeface="+mj-ea"/>
                </a:rPr>
                <a:t>데이터가 없을 경우 노출되는 화면</a:t>
              </a: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AAB50732-033D-A686-E174-6A6274CC53E0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pic>
        <p:nvPicPr>
          <p:cNvPr id="29" name="그림 28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3C8A65C4-F8F3-834F-57B1-FA55DDC06F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8905" y="1730829"/>
            <a:ext cx="4692914" cy="3320214"/>
          </a:xfrm>
          <a:prstGeom prst="rect">
            <a:avLst/>
          </a:prstGeom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05CF238B-12AB-98F5-B35F-5DA54271C901}"/>
              </a:ext>
            </a:extLst>
          </p:cNvPr>
          <p:cNvGrpSpPr/>
          <p:nvPr/>
        </p:nvGrpSpPr>
        <p:grpSpPr>
          <a:xfrm>
            <a:off x="2718124" y="4668719"/>
            <a:ext cx="2821095" cy="307777"/>
            <a:chOff x="1522374" y="1735254"/>
            <a:chExt cx="2821095" cy="307777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3E239C0-A6A5-6C28-0843-995CE6A29212}"/>
                </a:ext>
              </a:extLst>
            </p:cNvPr>
            <p:cNvSpPr txBox="1"/>
            <p:nvPr/>
          </p:nvSpPr>
          <p:spPr>
            <a:xfrm>
              <a:off x="1574762" y="1735254"/>
              <a:ext cx="276870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j-ea"/>
                  <a:ea typeface="+mj-ea"/>
                </a:rPr>
                <a:t>로그인한 유저가 작성한 글 노출</a:t>
              </a:r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AD7011C1-2875-F4E1-2E90-7E304CC4A67D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9174585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2053767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ERD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상세</a:t>
            </a:r>
          </a:p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3-5. </a:t>
            </a:r>
            <a:r>
              <a:rPr lang="ko-KR" altLang="en-US" b="1" dirty="0">
                <a:solidFill>
                  <a:schemeClr val="accent6"/>
                </a:solidFill>
              </a:rPr>
              <a:t>기능 소개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21066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캠페인 수정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81FD0B0E-AE96-45A8-2F5E-1A78E34483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3209" y="1824394"/>
            <a:ext cx="3897228" cy="2421776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3C438B1C-0795-2CC2-FC77-B742D48018A5}"/>
              </a:ext>
            </a:extLst>
          </p:cNvPr>
          <p:cNvGrpSpPr/>
          <p:nvPr/>
        </p:nvGrpSpPr>
        <p:grpSpPr>
          <a:xfrm>
            <a:off x="2673779" y="4515839"/>
            <a:ext cx="3422221" cy="307777"/>
            <a:chOff x="1522374" y="1735254"/>
            <a:chExt cx="3422221" cy="307777"/>
          </a:xfrm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490FF739-9667-7E14-9C0B-DA05DE7FD0D2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1D4A79C-A79B-CF63-E732-85EC2BDC1EA5}"/>
                </a:ext>
              </a:extLst>
            </p:cNvPr>
            <p:cNvSpPr txBox="1"/>
            <p:nvPr/>
          </p:nvSpPr>
          <p:spPr>
            <a:xfrm>
              <a:off x="1574762" y="1735254"/>
              <a:ext cx="336983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j-ea"/>
                  <a:ea typeface="+mj-ea"/>
                </a:rPr>
                <a:t>로그인한 유저가 신청한 캠페인 글 노출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394A458C-EE63-545F-BABE-BD39845BFEBB}"/>
              </a:ext>
            </a:extLst>
          </p:cNvPr>
          <p:cNvGrpSpPr/>
          <p:nvPr/>
        </p:nvGrpSpPr>
        <p:grpSpPr>
          <a:xfrm>
            <a:off x="6854846" y="4524419"/>
            <a:ext cx="3305202" cy="307777"/>
            <a:chOff x="1522374" y="1735254"/>
            <a:chExt cx="3305202" cy="307777"/>
          </a:xfrm>
        </p:grpSpPr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898FEDEF-A40A-8758-8396-616D79764B4B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66648B2-CCA1-478B-D6F8-07152C8029D9}"/>
                </a:ext>
              </a:extLst>
            </p:cNvPr>
            <p:cNvSpPr txBox="1"/>
            <p:nvPr/>
          </p:nvSpPr>
          <p:spPr>
            <a:xfrm>
              <a:off x="1574762" y="1735254"/>
              <a:ext cx="32528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j-ea"/>
                  <a:ea typeface="+mj-ea"/>
                </a:rPr>
                <a:t>신청서 확인 버튼 클릭 시 페이지 이동</a:t>
              </a:r>
            </a:p>
          </p:txBody>
        </p:sp>
      </p:grpSp>
      <p:pic>
        <p:nvPicPr>
          <p:cNvPr id="17" name="그림 16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779650F3-0CA1-EB8C-FAD5-04FE5D0DC1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618112"/>
            <a:ext cx="5795800" cy="2964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1684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AAD38BA3-AE2F-40F0-B92B-40A99992E74F}"/>
              </a:ext>
            </a:extLst>
          </p:cNvPr>
          <p:cNvGrpSpPr/>
          <p:nvPr/>
        </p:nvGrpSpPr>
        <p:grpSpPr>
          <a:xfrm>
            <a:off x="2316440" y="2321004"/>
            <a:ext cx="7473358" cy="2215991"/>
            <a:chOff x="1683324" y="2321002"/>
            <a:chExt cx="7473358" cy="221599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3BF87FC-9FFA-471F-A911-F1DE3270F70D}"/>
                </a:ext>
              </a:extLst>
            </p:cNvPr>
            <p:cNvSpPr txBox="1"/>
            <p:nvPr/>
          </p:nvSpPr>
          <p:spPr>
            <a:xfrm>
              <a:off x="1683324" y="2321002"/>
              <a:ext cx="1814920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38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04</a:t>
              </a:r>
              <a:endParaRPr lang="ko-KR" altLang="en-US" sz="13800" b="1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339C1A3-37BC-4F3D-A861-A379B8E89111}"/>
                </a:ext>
              </a:extLst>
            </p:cNvPr>
            <p:cNvCxnSpPr>
              <a:cxnSpLocks/>
            </p:cNvCxnSpPr>
            <p:nvPr/>
          </p:nvCxnSpPr>
          <p:spPr>
            <a:xfrm>
              <a:off x="3528701" y="2444750"/>
              <a:ext cx="0" cy="196850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A202084A-FF75-4019-ACA0-7D4510A0DD3F}"/>
                </a:ext>
              </a:extLst>
            </p:cNvPr>
            <p:cNvCxnSpPr>
              <a:cxnSpLocks/>
            </p:cNvCxnSpPr>
            <p:nvPr/>
          </p:nvCxnSpPr>
          <p:spPr>
            <a:xfrm>
              <a:off x="6626021" y="2444750"/>
              <a:ext cx="0" cy="1968500"/>
            </a:xfrm>
            <a:prstGeom prst="line">
              <a:avLst/>
            </a:prstGeom>
            <a:ln w="76200"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3E05598-75C0-4443-9C13-669B46829FB6}"/>
                </a:ext>
              </a:extLst>
            </p:cNvPr>
            <p:cNvSpPr txBox="1"/>
            <p:nvPr/>
          </p:nvSpPr>
          <p:spPr>
            <a:xfrm>
              <a:off x="3753922" y="3013500"/>
              <a:ext cx="264687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b="1" dirty="0">
                  <a:solidFill>
                    <a:schemeClr val="bg1"/>
                  </a:solidFill>
                </a:rPr>
                <a:t>진행프로세스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FB01D92-A3EA-41BD-8AF2-E1ECAD13B8B2}"/>
                </a:ext>
              </a:extLst>
            </p:cNvPr>
            <p:cNvSpPr txBox="1"/>
            <p:nvPr/>
          </p:nvSpPr>
          <p:spPr>
            <a:xfrm>
              <a:off x="6851243" y="3017102"/>
              <a:ext cx="230543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altLang="ko-KR" sz="2400" b="1" dirty="0">
                  <a:solidFill>
                    <a:schemeClr val="bg1"/>
                  </a:solidFill>
                </a:rPr>
                <a:t>4-1. </a:t>
              </a:r>
              <a:r>
                <a:rPr lang="ko-KR" altLang="en-US" sz="2400" b="1" dirty="0">
                  <a:solidFill>
                    <a:schemeClr val="bg1"/>
                  </a:solidFill>
                </a:rPr>
                <a:t>개발 일정</a:t>
              </a:r>
              <a:endParaRPr lang="en-US" altLang="ko-KR" sz="2400" b="1" dirty="0">
                <a:solidFill>
                  <a:schemeClr val="bg1"/>
                </a:solidFill>
              </a:endParaRPr>
            </a:p>
            <a:p>
              <a:r>
                <a:rPr lang="en-US" altLang="ko-KR" sz="2400" b="1" dirty="0">
                  <a:solidFill>
                    <a:schemeClr val="bg1"/>
                  </a:solidFill>
                </a:rPr>
                <a:t> 4-2. </a:t>
              </a:r>
              <a:r>
                <a:rPr lang="ko-KR" altLang="en-US" sz="2400" b="1" dirty="0">
                  <a:solidFill>
                    <a:schemeClr val="bg1"/>
                  </a:solidFill>
                </a:rPr>
                <a:t>마치며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097886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04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진행프로세스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1694695" cy="1112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b="1" dirty="0">
                <a:solidFill>
                  <a:schemeClr val="bg1">
                    <a:lumMod val="65000"/>
                  </a:schemeClr>
                </a:solidFill>
              </a:rPr>
              <a:t>4-1. </a:t>
            </a:r>
            <a:r>
              <a:rPr lang="ko-KR" altLang="en-US" b="1" dirty="0">
                <a:solidFill>
                  <a:schemeClr val="bg1">
                    <a:lumMod val="65000"/>
                  </a:schemeClr>
                </a:solidFill>
              </a:rPr>
              <a:t>개발일정</a:t>
            </a:r>
          </a:p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b="1" dirty="0">
                <a:solidFill>
                  <a:schemeClr val="bg1">
                    <a:lumMod val="65000"/>
                  </a:schemeClr>
                </a:solidFill>
              </a:rPr>
              <a:t>4-2. </a:t>
            </a:r>
            <a:r>
              <a:rPr lang="ko-KR" altLang="en-US" b="1" dirty="0">
                <a:solidFill>
                  <a:schemeClr val="bg1">
                    <a:lumMod val="65000"/>
                  </a:schemeClr>
                </a:solidFill>
              </a:rPr>
              <a:t>마치며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개발일정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3652AAFF-DFCC-4C19-ADDB-95E321656885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81397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AAD38BA3-AE2F-40F0-B92B-40A99992E74F}"/>
              </a:ext>
            </a:extLst>
          </p:cNvPr>
          <p:cNvGrpSpPr/>
          <p:nvPr/>
        </p:nvGrpSpPr>
        <p:grpSpPr>
          <a:xfrm>
            <a:off x="2511205" y="2321004"/>
            <a:ext cx="7169589" cy="2215991"/>
            <a:chOff x="1878089" y="2321002"/>
            <a:chExt cx="7169589" cy="221599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3BF87FC-9FFA-471F-A911-F1DE3270F70D}"/>
                </a:ext>
              </a:extLst>
            </p:cNvPr>
            <p:cNvSpPr txBox="1"/>
            <p:nvPr/>
          </p:nvSpPr>
          <p:spPr>
            <a:xfrm>
              <a:off x="1878089" y="2321002"/>
              <a:ext cx="1425391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38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01</a:t>
              </a:r>
              <a:endParaRPr lang="ko-KR" altLang="en-US" sz="13800" b="1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339C1A3-37BC-4F3D-A861-A379B8E89111}"/>
                </a:ext>
              </a:extLst>
            </p:cNvPr>
            <p:cNvCxnSpPr>
              <a:cxnSpLocks/>
            </p:cNvCxnSpPr>
            <p:nvPr/>
          </p:nvCxnSpPr>
          <p:spPr>
            <a:xfrm>
              <a:off x="3528701" y="2444750"/>
              <a:ext cx="0" cy="196850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A202084A-FF75-4019-ACA0-7D4510A0DD3F}"/>
                </a:ext>
              </a:extLst>
            </p:cNvPr>
            <p:cNvCxnSpPr>
              <a:cxnSpLocks/>
            </p:cNvCxnSpPr>
            <p:nvPr/>
          </p:nvCxnSpPr>
          <p:spPr>
            <a:xfrm>
              <a:off x="6626021" y="2444750"/>
              <a:ext cx="0" cy="1968500"/>
            </a:xfrm>
            <a:prstGeom prst="line">
              <a:avLst/>
            </a:prstGeom>
            <a:ln w="76200"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3E05598-75C0-4443-9C13-669B46829FB6}"/>
                </a:ext>
              </a:extLst>
            </p:cNvPr>
            <p:cNvSpPr txBox="1"/>
            <p:nvPr/>
          </p:nvSpPr>
          <p:spPr>
            <a:xfrm>
              <a:off x="3753922" y="3013500"/>
              <a:ext cx="264687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b="1" dirty="0">
                  <a:solidFill>
                    <a:schemeClr val="bg1"/>
                  </a:solidFill>
                </a:rPr>
                <a:t>프로젝트개요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FB01D92-A3EA-41BD-8AF2-E1ECAD13B8B2}"/>
                </a:ext>
              </a:extLst>
            </p:cNvPr>
            <p:cNvSpPr txBox="1"/>
            <p:nvPr/>
          </p:nvSpPr>
          <p:spPr>
            <a:xfrm>
              <a:off x="6851243" y="3013500"/>
              <a:ext cx="219643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altLang="ko-KR" sz="2400" b="1" dirty="0">
                  <a:solidFill>
                    <a:schemeClr val="bg1"/>
                  </a:solidFill>
                </a:rPr>
                <a:t>1-1. </a:t>
              </a:r>
              <a:r>
                <a:rPr lang="ko-KR" altLang="en-US" sz="2400" b="1" dirty="0">
                  <a:solidFill>
                    <a:schemeClr val="bg1"/>
                  </a:solidFill>
                </a:rPr>
                <a:t>개발동기</a:t>
              </a:r>
              <a:endParaRPr lang="en-US" altLang="ko-KR" sz="2400" b="1" dirty="0">
                <a:solidFill>
                  <a:schemeClr val="bg1"/>
                </a:solidFill>
              </a:endParaRPr>
            </a:p>
            <a:p>
              <a:r>
                <a:rPr lang="en-US" altLang="ko-KR" sz="2400" b="1" dirty="0">
                  <a:solidFill>
                    <a:schemeClr val="bg1"/>
                  </a:solidFill>
                </a:rPr>
                <a:t> 1-2. </a:t>
              </a:r>
              <a:r>
                <a:rPr lang="ko-KR" altLang="en-US" sz="2400" b="1" dirty="0">
                  <a:solidFill>
                    <a:schemeClr val="bg1"/>
                  </a:solidFill>
                </a:rPr>
                <a:t>기획의도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920273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01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프로젝트개요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1694695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1-1. </a:t>
            </a:r>
            <a:r>
              <a:rPr lang="ko-KR" altLang="en-US" b="1" dirty="0">
                <a:solidFill>
                  <a:schemeClr val="accent6"/>
                </a:solidFill>
              </a:rPr>
              <a:t>개발동기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1-2.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기획의도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F5777ED1-9601-42AE-ABCA-660B780C48A8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개발동기</a:t>
            </a:r>
          </a:p>
        </p:txBody>
      </p:sp>
    </p:spTree>
    <p:extLst>
      <p:ext uri="{BB962C8B-B14F-4D97-AF65-F5344CB8AC3E}">
        <p14:creationId xmlns:p14="http://schemas.microsoft.com/office/powerpoint/2010/main" val="21192640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AAD38BA3-AE2F-40F0-B92B-40A99992E74F}"/>
              </a:ext>
            </a:extLst>
          </p:cNvPr>
          <p:cNvGrpSpPr/>
          <p:nvPr/>
        </p:nvGrpSpPr>
        <p:grpSpPr>
          <a:xfrm>
            <a:off x="2328463" y="2321004"/>
            <a:ext cx="7461335" cy="2215991"/>
            <a:chOff x="1695347" y="2321002"/>
            <a:chExt cx="7461335" cy="221599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3BF87FC-9FFA-471F-A911-F1DE3270F70D}"/>
                </a:ext>
              </a:extLst>
            </p:cNvPr>
            <p:cNvSpPr txBox="1"/>
            <p:nvPr/>
          </p:nvSpPr>
          <p:spPr>
            <a:xfrm>
              <a:off x="1695347" y="2321002"/>
              <a:ext cx="1790875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38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02</a:t>
              </a:r>
              <a:endParaRPr lang="ko-KR" altLang="en-US" sz="13800" b="1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339C1A3-37BC-4F3D-A861-A379B8E89111}"/>
                </a:ext>
              </a:extLst>
            </p:cNvPr>
            <p:cNvCxnSpPr>
              <a:cxnSpLocks/>
            </p:cNvCxnSpPr>
            <p:nvPr/>
          </p:nvCxnSpPr>
          <p:spPr>
            <a:xfrm>
              <a:off x="3528701" y="2444750"/>
              <a:ext cx="0" cy="196850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A202084A-FF75-4019-ACA0-7D4510A0DD3F}"/>
                </a:ext>
              </a:extLst>
            </p:cNvPr>
            <p:cNvCxnSpPr>
              <a:cxnSpLocks/>
            </p:cNvCxnSpPr>
            <p:nvPr/>
          </p:nvCxnSpPr>
          <p:spPr>
            <a:xfrm>
              <a:off x="6626021" y="2444750"/>
              <a:ext cx="0" cy="1968500"/>
            </a:xfrm>
            <a:prstGeom prst="line">
              <a:avLst/>
            </a:prstGeom>
            <a:ln w="76200"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3E05598-75C0-4443-9C13-669B46829FB6}"/>
                </a:ext>
              </a:extLst>
            </p:cNvPr>
            <p:cNvSpPr txBox="1"/>
            <p:nvPr/>
          </p:nvSpPr>
          <p:spPr>
            <a:xfrm>
              <a:off x="3753922" y="3013500"/>
              <a:ext cx="264687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b="1" dirty="0">
                  <a:solidFill>
                    <a:schemeClr val="bg1"/>
                  </a:solidFill>
                </a:rPr>
                <a:t>프로젝트소개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FB01D92-A3EA-41BD-8AF2-E1ECAD13B8B2}"/>
                </a:ext>
              </a:extLst>
            </p:cNvPr>
            <p:cNvSpPr txBox="1"/>
            <p:nvPr/>
          </p:nvSpPr>
          <p:spPr>
            <a:xfrm>
              <a:off x="6851243" y="3013498"/>
              <a:ext cx="230543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altLang="ko-KR" sz="2400" b="1" dirty="0">
                  <a:solidFill>
                    <a:schemeClr val="bg1"/>
                  </a:solidFill>
                </a:rPr>
                <a:t>2-1. </a:t>
              </a:r>
              <a:r>
                <a:rPr lang="ko-KR" altLang="en-US" sz="2400" b="1" dirty="0">
                  <a:solidFill>
                    <a:schemeClr val="bg1"/>
                  </a:solidFill>
                </a:rPr>
                <a:t>팀원 소개</a:t>
              </a:r>
              <a:endParaRPr lang="en-US" altLang="ko-KR" sz="2400" b="1" dirty="0">
                <a:solidFill>
                  <a:schemeClr val="bg1"/>
                </a:solidFill>
              </a:endParaRPr>
            </a:p>
            <a:p>
              <a:r>
                <a:rPr lang="en-US" altLang="ko-KR" sz="2400" b="1" dirty="0">
                  <a:solidFill>
                    <a:schemeClr val="bg1"/>
                  </a:solidFill>
                </a:rPr>
                <a:t> 2-2. </a:t>
              </a:r>
              <a:r>
                <a:rPr lang="ko-KR" altLang="en-US" sz="2400" b="1" dirty="0">
                  <a:solidFill>
                    <a:schemeClr val="bg1"/>
                  </a:solidFill>
                </a:rPr>
                <a:t>기술 스택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324629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02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프로젝트소개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1694695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2-1. </a:t>
            </a:r>
            <a:r>
              <a:rPr lang="ko-KR" altLang="en-US" b="1" dirty="0">
                <a:solidFill>
                  <a:schemeClr val="accent6"/>
                </a:solidFill>
              </a:rPr>
              <a:t>팀원소개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2-2. </a:t>
            </a:r>
            <a:r>
              <a:rPr lang="ko-KR" altLang="en-US" sz="1600" b="1" dirty="0" err="1">
                <a:solidFill>
                  <a:schemeClr val="bg1">
                    <a:lumMod val="65000"/>
                  </a:schemeClr>
                </a:solidFill>
              </a:rPr>
              <a:t>기술스택</a:t>
            </a:r>
            <a:endParaRPr lang="ko-KR" altLang="en-US" sz="1600" b="1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팀원소개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C3B8E547-4304-40F2-848A-9CF57264BC01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04761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02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프로젝트소개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169469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2-1.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팀원소개</a:t>
            </a:r>
          </a:p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2-2. </a:t>
            </a:r>
            <a:r>
              <a:rPr lang="ko-KR" altLang="en-US" b="1" dirty="0" err="1">
                <a:solidFill>
                  <a:schemeClr val="accent6"/>
                </a:solidFill>
              </a:rPr>
              <a:t>기술스택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 err="1"/>
              <a:t>기술스택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C3B8E547-4304-40F2-848A-9CF57264BC01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14574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AAD38BA3-AE2F-40F0-B92B-40A99992E74F}"/>
              </a:ext>
            </a:extLst>
          </p:cNvPr>
          <p:cNvGrpSpPr/>
          <p:nvPr/>
        </p:nvGrpSpPr>
        <p:grpSpPr>
          <a:xfrm>
            <a:off x="2311631" y="2321004"/>
            <a:ext cx="8143413" cy="2215991"/>
            <a:chOff x="1678515" y="2321002"/>
            <a:chExt cx="8143413" cy="221599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3BF87FC-9FFA-471F-A911-F1DE3270F70D}"/>
                </a:ext>
              </a:extLst>
            </p:cNvPr>
            <p:cNvSpPr txBox="1"/>
            <p:nvPr/>
          </p:nvSpPr>
          <p:spPr>
            <a:xfrm>
              <a:off x="1678515" y="2321002"/>
              <a:ext cx="1824538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38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03</a:t>
              </a:r>
              <a:endParaRPr lang="ko-KR" altLang="en-US" sz="13800" b="1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339C1A3-37BC-4F3D-A861-A379B8E89111}"/>
                </a:ext>
              </a:extLst>
            </p:cNvPr>
            <p:cNvCxnSpPr>
              <a:cxnSpLocks/>
            </p:cNvCxnSpPr>
            <p:nvPr/>
          </p:nvCxnSpPr>
          <p:spPr>
            <a:xfrm>
              <a:off x="3528701" y="2444750"/>
              <a:ext cx="0" cy="196850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A202084A-FF75-4019-ACA0-7D4510A0DD3F}"/>
                </a:ext>
              </a:extLst>
            </p:cNvPr>
            <p:cNvCxnSpPr>
              <a:cxnSpLocks/>
            </p:cNvCxnSpPr>
            <p:nvPr/>
          </p:nvCxnSpPr>
          <p:spPr>
            <a:xfrm>
              <a:off x="6626021" y="2444750"/>
              <a:ext cx="0" cy="1968500"/>
            </a:xfrm>
            <a:prstGeom prst="line">
              <a:avLst/>
            </a:prstGeom>
            <a:ln w="76200"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3E05598-75C0-4443-9C13-669B46829FB6}"/>
                </a:ext>
              </a:extLst>
            </p:cNvPr>
            <p:cNvSpPr txBox="1"/>
            <p:nvPr/>
          </p:nvSpPr>
          <p:spPr>
            <a:xfrm>
              <a:off x="3753922" y="3013500"/>
              <a:ext cx="264687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b="1" dirty="0" err="1">
                  <a:solidFill>
                    <a:schemeClr val="bg1"/>
                  </a:solidFill>
                </a:rPr>
                <a:t>프로젝트상세</a:t>
              </a:r>
              <a:endParaRPr lang="ko-KR" altLang="en-US" sz="3200" b="1" dirty="0">
                <a:solidFill>
                  <a:schemeClr val="bg1"/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FB01D92-A3EA-41BD-8AF2-E1ECAD13B8B2}"/>
                </a:ext>
              </a:extLst>
            </p:cNvPr>
            <p:cNvSpPr txBox="1"/>
            <p:nvPr/>
          </p:nvSpPr>
          <p:spPr>
            <a:xfrm>
              <a:off x="6851243" y="2459501"/>
              <a:ext cx="2970685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altLang="ko-KR" sz="2400" b="1" dirty="0">
                  <a:solidFill>
                    <a:schemeClr val="bg1"/>
                  </a:solidFill>
                </a:rPr>
                <a:t>3-1. </a:t>
              </a:r>
              <a:r>
                <a:rPr lang="ko-KR" altLang="en-US" sz="2400" b="1" dirty="0">
                  <a:solidFill>
                    <a:schemeClr val="bg1"/>
                  </a:solidFill>
                </a:rPr>
                <a:t>구조도</a:t>
              </a:r>
              <a:endParaRPr lang="en-US" altLang="ko-KR" sz="2400" b="1" dirty="0">
                <a:solidFill>
                  <a:schemeClr val="bg1"/>
                </a:solidFill>
              </a:endParaRPr>
            </a:p>
            <a:p>
              <a:r>
                <a:rPr lang="en-US" altLang="ko-KR" sz="2400" b="1" dirty="0">
                  <a:solidFill>
                    <a:schemeClr val="bg1"/>
                  </a:solidFill>
                </a:rPr>
                <a:t> 3-2. Wire Frame</a:t>
              </a:r>
            </a:p>
            <a:p>
              <a:r>
                <a:rPr lang="en-US" altLang="ko-KR" sz="2400" b="1" dirty="0">
                  <a:solidFill>
                    <a:schemeClr val="bg1"/>
                  </a:solidFill>
                </a:rPr>
                <a:t> 3-3. URL Mapping</a:t>
              </a:r>
            </a:p>
            <a:p>
              <a:r>
                <a:rPr lang="en-US" altLang="ko-KR" sz="2400" b="1" dirty="0">
                  <a:solidFill>
                    <a:schemeClr val="bg1"/>
                  </a:solidFill>
                </a:rPr>
                <a:t> 3-4. ERD </a:t>
              </a:r>
              <a:r>
                <a:rPr lang="ko-KR" altLang="en-US" sz="2400" b="1" dirty="0">
                  <a:solidFill>
                    <a:schemeClr val="bg1"/>
                  </a:solidFill>
                </a:rPr>
                <a:t>상세</a:t>
              </a:r>
              <a:endParaRPr lang="en-US" altLang="ko-KR" sz="2400" b="1" dirty="0">
                <a:solidFill>
                  <a:schemeClr val="bg1"/>
                </a:solidFill>
              </a:endParaRPr>
            </a:p>
            <a:p>
              <a:r>
                <a:rPr lang="en-US" altLang="ko-KR" sz="2400" b="1" dirty="0">
                  <a:solidFill>
                    <a:schemeClr val="bg1"/>
                  </a:solidFill>
                </a:rPr>
                <a:t> 3-5. </a:t>
              </a:r>
              <a:r>
                <a:rPr lang="ko-KR" altLang="en-US" sz="2400" b="1" dirty="0">
                  <a:solidFill>
                    <a:schemeClr val="bg1"/>
                  </a:solidFill>
                </a:rPr>
                <a:t>기술설명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767198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2044149" cy="26161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3-1. </a:t>
            </a:r>
            <a:r>
              <a:rPr lang="ko-KR" altLang="en-US" b="1" dirty="0">
                <a:solidFill>
                  <a:schemeClr val="accent6"/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3-3. URL Mapping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ERD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상세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3-5.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기술설명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구조도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타원 1">
            <a:extLst>
              <a:ext uri="{FF2B5EF4-FFF2-40B4-BE49-F238E27FC236}">
                <a16:creationId xmlns:a16="http://schemas.microsoft.com/office/drawing/2014/main" id="{90DC40A2-8774-4D5F-BCBC-60D85CB68CA3}"/>
              </a:ext>
            </a:extLst>
          </p:cNvPr>
          <p:cNvSpPr/>
          <p:nvPr/>
        </p:nvSpPr>
        <p:spPr>
          <a:xfrm>
            <a:off x="3695093" y="3212123"/>
            <a:ext cx="996452" cy="99645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/>
              <a:t>리엑트</a:t>
            </a:r>
            <a:endParaRPr lang="en-US" altLang="ko-KR" sz="1200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647EFFFB-6B4E-4BEA-AFF8-E1A55025FD14}"/>
              </a:ext>
            </a:extLst>
          </p:cNvPr>
          <p:cNvSpPr/>
          <p:nvPr/>
        </p:nvSpPr>
        <p:spPr>
          <a:xfrm>
            <a:off x="6708779" y="3212123"/>
            <a:ext cx="996452" cy="99645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노드</a:t>
            </a:r>
            <a:r>
              <a:rPr lang="en-US" altLang="ko-KR" sz="1200" dirty="0"/>
              <a:t>JS</a:t>
            </a: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C51EA151-2BE5-42CB-8A0A-2A9BEFD5989B}"/>
              </a:ext>
            </a:extLst>
          </p:cNvPr>
          <p:cNvSpPr/>
          <p:nvPr/>
        </p:nvSpPr>
        <p:spPr>
          <a:xfrm>
            <a:off x="9722465" y="3212123"/>
            <a:ext cx="996452" cy="99645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Data</a:t>
            </a:r>
          </a:p>
          <a:p>
            <a:pPr algn="ctr"/>
            <a:r>
              <a:rPr lang="en-US" altLang="ko-KR" sz="1200" dirty="0"/>
              <a:t>Base</a:t>
            </a:r>
          </a:p>
        </p:txBody>
      </p:sp>
    </p:spTree>
    <p:extLst>
      <p:ext uri="{BB962C8B-B14F-4D97-AF65-F5344CB8AC3E}">
        <p14:creationId xmlns:p14="http://schemas.microsoft.com/office/powerpoint/2010/main" val="41310024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206</TotalTime>
  <Words>783</Words>
  <Application>Microsoft Macintosh PowerPoint</Application>
  <PresentationFormat>와이드스크린</PresentationFormat>
  <Paragraphs>235</Paragraphs>
  <Slides>24</Slides>
  <Notes>12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31" baseType="lpstr">
      <vt:lpstr>맑은 고딕</vt:lpstr>
      <vt:lpstr>맑은고딕</vt:lpstr>
      <vt:lpstr>Elsie</vt:lpstr>
      <vt:lpstr>Söhne</vt:lpstr>
      <vt:lpstr>Agency FB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상호형</dc:creator>
  <cp:lastModifiedBy>jisookim17@outlook.kr</cp:lastModifiedBy>
  <cp:revision>36</cp:revision>
  <dcterms:created xsi:type="dcterms:W3CDTF">2024-03-18T03:26:54Z</dcterms:created>
  <dcterms:modified xsi:type="dcterms:W3CDTF">2024-03-20T04:42:55Z</dcterms:modified>
</cp:coreProperties>
</file>